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86"/>
  </p:notesMasterIdLst>
  <p:sldIdLst>
    <p:sldId id="257" r:id="rId3"/>
    <p:sldId id="258" r:id="rId4"/>
    <p:sldId id="265" r:id="rId5"/>
    <p:sldId id="267" r:id="rId6"/>
    <p:sldId id="268" r:id="rId7"/>
    <p:sldId id="269" r:id="rId8"/>
    <p:sldId id="271" r:id="rId9"/>
    <p:sldId id="261" r:id="rId10"/>
    <p:sldId id="270" r:id="rId11"/>
    <p:sldId id="262" r:id="rId12"/>
    <p:sldId id="274" r:id="rId13"/>
    <p:sldId id="275" r:id="rId14"/>
    <p:sldId id="263" r:id="rId15"/>
    <p:sldId id="264" r:id="rId16"/>
    <p:sldId id="272" r:id="rId17"/>
    <p:sldId id="273" r:id="rId18"/>
    <p:sldId id="298" r:id="rId19"/>
    <p:sldId id="276" r:id="rId20"/>
    <p:sldId id="277" r:id="rId21"/>
    <p:sldId id="278" r:id="rId22"/>
    <p:sldId id="279" r:id="rId23"/>
    <p:sldId id="288" r:id="rId24"/>
    <p:sldId id="283" r:id="rId25"/>
    <p:sldId id="284" r:id="rId26"/>
    <p:sldId id="285" r:id="rId27"/>
    <p:sldId id="286" r:id="rId28"/>
    <p:sldId id="300" r:id="rId29"/>
    <p:sldId id="289" r:id="rId30"/>
    <p:sldId id="293" r:id="rId31"/>
    <p:sldId id="294" r:id="rId32"/>
    <p:sldId id="297" r:id="rId33"/>
    <p:sldId id="296" r:id="rId34"/>
    <p:sldId id="295" r:id="rId35"/>
    <p:sldId id="301" r:id="rId36"/>
    <p:sldId id="302" r:id="rId37"/>
    <p:sldId id="304" r:id="rId38"/>
    <p:sldId id="303" r:id="rId39"/>
    <p:sldId id="364" r:id="rId40"/>
    <p:sldId id="365" r:id="rId41"/>
    <p:sldId id="366" r:id="rId42"/>
    <p:sldId id="361" r:id="rId43"/>
    <p:sldId id="309" r:id="rId44"/>
    <p:sldId id="310" r:id="rId45"/>
    <p:sldId id="311" r:id="rId46"/>
    <p:sldId id="313" r:id="rId47"/>
    <p:sldId id="314" r:id="rId48"/>
    <p:sldId id="316" r:id="rId49"/>
    <p:sldId id="367" r:id="rId50"/>
    <p:sldId id="368" r:id="rId51"/>
    <p:sldId id="369" r:id="rId52"/>
    <p:sldId id="370" r:id="rId53"/>
    <p:sldId id="322" r:id="rId54"/>
    <p:sldId id="323" r:id="rId55"/>
    <p:sldId id="324" r:id="rId56"/>
    <p:sldId id="325" r:id="rId57"/>
    <p:sldId id="329" r:id="rId58"/>
    <p:sldId id="327" r:id="rId59"/>
    <p:sldId id="328" r:id="rId60"/>
    <p:sldId id="334" r:id="rId61"/>
    <p:sldId id="335" r:id="rId62"/>
    <p:sldId id="338" r:id="rId63"/>
    <p:sldId id="339" r:id="rId64"/>
    <p:sldId id="340" r:id="rId65"/>
    <p:sldId id="342" r:id="rId66"/>
    <p:sldId id="354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71" r:id="rId79"/>
    <p:sldId id="372" r:id="rId80"/>
    <p:sldId id="355" r:id="rId81"/>
    <p:sldId id="356" r:id="rId82"/>
    <p:sldId id="357" r:id="rId83"/>
    <p:sldId id="360" r:id="rId84"/>
    <p:sldId id="359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3806" autoAdjust="0"/>
  </p:normalViewPr>
  <p:slideViewPr>
    <p:cSldViewPr>
      <p:cViewPr>
        <p:scale>
          <a:sx n="100" d="100"/>
          <a:sy n="100" d="100"/>
        </p:scale>
        <p:origin x="-105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833D8-DD54-4B1C-BF91-6C6B7569926B}" type="datetimeFigureOut">
              <a:rPr lang="en-US" smtClean="0"/>
              <a:t>8/14/2017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27243-448A-4544-B2BC-F8B18783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36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inf.ed.ac.uk/rbf/HIPR2/convolve.htm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homepages.inf.ed.ac.uk/rbf/HIPR2/kernel.htm" TargetMode="External"/><Relationship Id="rId4" Type="http://schemas.openxmlformats.org/officeDocument/2006/relationships/hyperlink" Target="http://homepages.inf.ed.ac.uk/rbf/HIPR2/mean.htm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7E051-1F87-4F46-90CD-8D3013813B0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65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27243-448A-4544-B2BC-F8B1878311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16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27243-448A-4544-B2BC-F8B1878311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16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27243-448A-4544-B2BC-F8B18783113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16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Natural looking shares mitigate the presence of secret information.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4FB79-B951-4744-A0ED-D4DEC73DDB62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one time encryption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prevents replay attacks,  no man in middle attack possible as a common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is never transmitted over network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one time encryption using </a:t>
                </a:r>
                <a:r>
                  <a:rPr lang="en-US" i="0">
                    <a:latin typeface="Cambria Math"/>
                  </a:rPr>
                  <a:t>𝐶_</a:t>
                </a:r>
                <a:r>
                  <a:rPr lang="en-US" b="0" i="0" smtClean="0">
                    <a:latin typeface="Cambria Math"/>
                  </a:rPr>
                  <a:t>𝑟</a:t>
                </a:r>
                <a:r>
                  <a:rPr lang="en-US" dirty="0" smtClean="0"/>
                  <a:t> prevents replay attacks,  no man in middle attack possible as a common share </a:t>
                </a:r>
                <a:r>
                  <a:rPr lang="en-US" b="0" i="0" smtClean="0">
                    <a:latin typeface="Cambria Math"/>
                  </a:rPr>
                  <a:t>𝑌</a:t>
                </a:r>
                <a:r>
                  <a:rPr lang="en-US" b="0" i="0">
                    <a:latin typeface="Cambria Math"/>
                  </a:rPr>
                  <a:t>_</a:t>
                </a:r>
                <a:r>
                  <a:rPr lang="en-US" b="0" i="0" smtClean="0">
                    <a:latin typeface="Cambria Math"/>
                  </a:rPr>
                  <a:t>2</a:t>
                </a:r>
                <a:r>
                  <a:rPr lang="en-US" b="0" i="0">
                    <a:latin typeface="Cambria Math"/>
                  </a:rPr>
                  <a:t> </a:t>
                </a:r>
                <a:r>
                  <a:rPr lang="en-US" i="0">
                    <a:latin typeface="Cambria Math"/>
                  </a:rPr>
                  <a:t> </a:t>
                </a:r>
                <a:r>
                  <a:rPr lang="en-US" dirty="0" smtClean="0"/>
                  <a:t>is never transmitted over network 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27243-448A-4544-B2BC-F8B18783113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21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7/12/2015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D285-8796-4BE1-82DF-BC8BE2746BCA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7/12/2015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D285-8796-4BE1-82DF-BC8BE2746BCA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A2D0-86F5-4951-BF18-90C1D765CC8A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04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4FB79-B951-4744-A0ED-D4DEC73DDB62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5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cannot be forgotten, difficult to forge, and provides a very strong access control security solution satisfying authentication, confidentiality, integrity, and non-repudiation.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Due to the rapid growth in sensing and computing technologies, biometric systems have become affordable and are easily embedded in a variety of consumer devices (e.g., mobile phones, key fobs, etc.), making this technology vulnerable to the malicious designs of terrorists and criminals.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framework is proposed to solve this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4FB79-B951-4744-A0ED-D4DEC73DDB6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3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Transform biometric M, in a non-invertible manner, to generate ‘pseudo-identity (PI)’ using  user-specific secret information /auxiliary data,  AD.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new pseudo-identity can be regenerated by changing transformation function/parameters.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Same biometric maps to different pseudo-identities for secure usage over multiple applications.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This way user is free from intrusions, remains autonomous and retains control over the use of its biometric information.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4FB79-B951-4744-A0ED-D4DEC73DDB6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7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GRAY-COMBO, transforms the Gabor features by circularly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shifting and adding rows at random. BIN-COMBO, the second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method, applies similar transformations on the iris codes by random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shifting and XOR-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GRAY-SALTING,  BIN-SALTING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methods add random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patterns or synthetic iris patterns to the Gabor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D0BED-6BD3-4B20-A4C0-BFAB0F56913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22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Gaussian smoothing operator is a 2-D </a:t>
            </a:r>
            <a:r>
              <a:rPr lang="en-US" dirty="0" smtClean="0">
                <a:hlinkClick r:id="rId3"/>
              </a:rPr>
              <a:t>convolution operator</a:t>
            </a:r>
            <a:r>
              <a:rPr lang="en-US" dirty="0" smtClean="0"/>
              <a:t> that is used to `blur' images and remove detail and noise. In this sense it is similar to the </a:t>
            </a:r>
            <a:r>
              <a:rPr lang="en-US" dirty="0" smtClean="0">
                <a:hlinkClick r:id="rId4"/>
              </a:rPr>
              <a:t>mean filter</a:t>
            </a:r>
            <a:r>
              <a:rPr lang="en-US" dirty="0" smtClean="0"/>
              <a:t>, but it uses a different </a:t>
            </a:r>
            <a:r>
              <a:rPr lang="en-US" dirty="0" smtClean="0">
                <a:hlinkClick r:id="rId5"/>
              </a:rPr>
              <a:t>kernel</a:t>
            </a:r>
            <a:r>
              <a:rPr lang="en-US" dirty="0" smtClean="0"/>
              <a:t> that represents the shape of a Gaussian (`bell-shaped') hump. </a:t>
            </a:r>
          </a:p>
          <a:p>
            <a:r>
              <a:rPr lang="en-US" dirty="0" smtClean="0"/>
              <a:t>The Gaussian outputs a `weighted average' of each pixel's neighborhood, with the average weighted more towards the value of the central pixels</a:t>
            </a:r>
          </a:p>
          <a:p>
            <a:r>
              <a:rPr lang="en-US" dirty="0" smtClean="0"/>
              <a:t>This is in contrast to the mean filter's uniformly weighted average. Because of this, a Gaussian provides gentler smoothing and preserves edges better than a similarly sized mean filter.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4FB79-B951-4744-A0ED-D4DEC73DDB62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30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4FB79-B951-4744-A0ED-D4DEC73DDB62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30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27243-448A-4544-B2BC-F8B1878311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98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4FB79-B951-4744-A0ED-D4DEC73DDB62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5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32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585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35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r">
              <a:defRPr sz="1400"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819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985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DDE9EC"/>
                </a:solidFill>
              </a:rPr>
              <a:t>14/08/2017</a:t>
            </a:r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srgbClr val="DDE9EC"/>
                </a:solidFill>
              </a:rPr>
              <a:t>Biometric template protection</a:t>
            </a:r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DDE9EC"/>
                </a:solidFill>
              </a:rPr>
              <a:pPr/>
              <a:t>‹#›</a:t>
            </a:fld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655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46590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57905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329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707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9030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614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>
                <a:solidFill>
                  <a:srgbClr val="DDE9EC"/>
                </a:solidFill>
              </a:rPr>
              <a:t>14/08/2017</a:t>
            </a:r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srgbClr val="DDE9EC"/>
                </a:solidFill>
              </a:rPr>
              <a:t>Biometric template protection</a:t>
            </a:r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DDE9EC"/>
                </a:solidFill>
              </a:rPr>
              <a:pPr/>
              <a:t>‹#›</a:t>
            </a:fld>
            <a:endParaRPr lang="en-US" dirty="0">
              <a:solidFill>
                <a:srgbClr val="DDE9EC"/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490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427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34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0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02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73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1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4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50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‹#›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52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1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44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33.png"/><Relationship Id="rId16" Type="http://schemas.openxmlformats.org/officeDocument/2006/relationships/image" Target="../media/image72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73.png"/><Relationship Id="rId5" Type="http://schemas.openxmlformats.org/officeDocument/2006/relationships/image" Target="../media/image63.png"/><Relationship Id="rId15" Type="http://schemas.openxmlformats.org/officeDocument/2006/relationships/image" Target="../media/image67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Relationship Id="rId22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05.png"/><Relationship Id="rId26" Type="http://schemas.openxmlformats.org/officeDocument/2006/relationships/image" Target="../media/image106.png"/><Relationship Id="rId3" Type="http://schemas.openxmlformats.org/officeDocument/2006/relationships/image" Target="../media/image44.png"/><Relationship Id="rId21" Type="http://schemas.openxmlformats.org/officeDocument/2006/relationships/image" Target="../media/image460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25" Type="http://schemas.openxmlformats.org/officeDocument/2006/relationships/image" Target="../media/image67.png"/><Relationship Id="rId33" Type="http://schemas.openxmlformats.org/officeDocument/2006/relationships/image" Target="../media/image82.png"/><Relationship Id="rId2" Type="http://schemas.openxmlformats.org/officeDocument/2006/relationships/image" Target="../media/image33.png"/><Relationship Id="rId20" Type="http://schemas.openxmlformats.org/officeDocument/2006/relationships/image" Target="../media/image450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24" Type="http://schemas.openxmlformats.org/officeDocument/2006/relationships/image" Target="../media/image66.png"/><Relationship Id="rId32" Type="http://schemas.openxmlformats.org/officeDocument/2006/relationships/image" Target="../media/image110.png"/><Relationship Id="rId5" Type="http://schemas.openxmlformats.org/officeDocument/2006/relationships/image" Target="../media/image99.png"/><Relationship Id="rId23" Type="http://schemas.openxmlformats.org/officeDocument/2006/relationships/image" Target="../media/image480.png"/><Relationship Id="rId28" Type="http://schemas.openxmlformats.org/officeDocument/2006/relationships/image" Target="../media/image72.png"/><Relationship Id="rId10" Type="http://schemas.openxmlformats.org/officeDocument/2006/relationships/image" Target="../media/image102.png"/><Relationship Id="rId19" Type="http://schemas.openxmlformats.org/officeDocument/2006/relationships/image" Target="../media/image440.png"/><Relationship Id="rId31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Relationship Id="rId22" Type="http://schemas.openxmlformats.org/officeDocument/2006/relationships/image" Target="../media/image470.png"/><Relationship Id="rId27" Type="http://schemas.openxmlformats.org/officeDocument/2006/relationships/image" Target="../media/image107.png"/><Relationship Id="rId30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17.png"/><Relationship Id="rId18" Type="http://schemas.openxmlformats.org/officeDocument/2006/relationships/image" Target="../media/image120.png"/><Relationship Id="rId26" Type="http://schemas.openxmlformats.org/officeDocument/2006/relationships/image" Target="../media/image650.png"/><Relationship Id="rId3" Type="http://schemas.openxmlformats.org/officeDocument/2006/relationships/image" Target="../media/image44.png"/><Relationship Id="rId7" Type="http://schemas.openxmlformats.org/officeDocument/2006/relationships/image" Target="../media/image114.png"/><Relationship Id="rId12" Type="http://schemas.openxmlformats.org/officeDocument/2006/relationships/image" Target="../media/image104.png"/><Relationship Id="rId17" Type="http://schemas.openxmlformats.org/officeDocument/2006/relationships/image" Target="../media/image119.png"/><Relationship Id="rId25" Type="http://schemas.openxmlformats.org/officeDocument/2006/relationships/image" Target="../media/image640.png"/><Relationship Id="rId2" Type="http://schemas.openxmlformats.org/officeDocument/2006/relationships/image" Target="../media/image33.png"/><Relationship Id="rId16" Type="http://schemas.openxmlformats.org/officeDocument/2006/relationships/image" Target="../media/image118.png"/><Relationship Id="rId29" Type="http://schemas.openxmlformats.org/officeDocument/2006/relationships/image" Target="../media/image12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116.png"/><Relationship Id="rId24" Type="http://schemas.openxmlformats.org/officeDocument/2006/relationships/image" Target="../media/image630.png"/><Relationship Id="rId5" Type="http://schemas.openxmlformats.org/officeDocument/2006/relationships/image" Target="../media/image112.png"/><Relationship Id="rId15" Type="http://schemas.openxmlformats.org/officeDocument/2006/relationships/image" Target="../media/image67.png"/><Relationship Id="rId23" Type="http://schemas.openxmlformats.org/officeDocument/2006/relationships/image" Target="../media/image122.png"/><Relationship Id="rId28" Type="http://schemas.openxmlformats.org/officeDocument/2006/relationships/image" Target="../media/image124.png"/><Relationship Id="rId10" Type="http://schemas.openxmlformats.org/officeDocument/2006/relationships/image" Target="../media/image115.png"/><Relationship Id="rId19" Type="http://schemas.openxmlformats.org/officeDocument/2006/relationships/image" Target="../media/image121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Relationship Id="rId22" Type="http://schemas.openxmlformats.org/officeDocument/2006/relationships/image" Target="../media/image610.png"/><Relationship Id="rId27" Type="http://schemas.openxmlformats.org/officeDocument/2006/relationships/image" Target="../media/image123.png"/><Relationship Id="rId30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7.png"/><Relationship Id="rId7" Type="http://schemas.openxmlformats.org/officeDocument/2006/relationships/image" Target="../media/image13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png"/><Relationship Id="rId11" Type="http://schemas.openxmlformats.org/officeDocument/2006/relationships/image" Target="../media/image82.png"/><Relationship Id="rId5" Type="http://schemas.openxmlformats.org/officeDocument/2006/relationships/image" Target="../media/image130.png"/><Relationship Id="rId10" Type="http://schemas.openxmlformats.org/officeDocument/2006/relationships/image" Target="../media/image137.png"/><Relationship Id="rId4" Type="http://schemas.openxmlformats.org/officeDocument/2006/relationships/image" Target="../media/image129.png"/><Relationship Id="rId9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150.png"/><Relationship Id="rId18" Type="http://schemas.openxmlformats.org/officeDocument/2006/relationships/image" Target="../media/image460.png"/><Relationship Id="rId26" Type="http://schemas.openxmlformats.org/officeDocument/2006/relationships/image" Target="../media/image158.png"/><Relationship Id="rId3" Type="http://schemas.openxmlformats.org/officeDocument/2006/relationships/image" Target="../media/image143.jpg"/><Relationship Id="rId21" Type="http://schemas.openxmlformats.org/officeDocument/2006/relationships/image" Target="../media/image153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0.png"/><Relationship Id="rId25" Type="http://schemas.openxmlformats.org/officeDocument/2006/relationships/image" Target="../media/image157.png"/><Relationship Id="rId2" Type="http://schemas.openxmlformats.org/officeDocument/2006/relationships/image" Target="../media/image142.png"/><Relationship Id="rId16" Type="http://schemas.openxmlformats.org/officeDocument/2006/relationships/image" Target="../media/image151.png"/><Relationship Id="rId20" Type="http://schemas.openxmlformats.org/officeDocument/2006/relationships/image" Target="../media/image470.png"/><Relationship Id="rId29" Type="http://schemas.openxmlformats.org/officeDocument/2006/relationships/image" Target="../media/image5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0.png"/><Relationship Id="rId11" Type="http://schemas.openxmlformats.org/officeDocument/2006/relationships/image" Target="../media/image149.png"/><Relationship Id="rId24" Type="http://schemas.openxmlformats.org/officeDocument/2006/relationships/image" Target="../media/image156.png"/><Relationship Id="rId32" Type="http://schemas.openxmlformats.org/officeDocument/2006/relationships/image" Target="../media/image161.png"/><Relationship Id="rId5" Type="http://schemas.openxmlformats.org/officeDocument/2006/relationships/image" Target="../media/image145.jpg"/><Relationship Id="rId15" Type="http://schemas.openxmlformats.org/officeDocument/2006/relationships/image" Target="../media/image430.png"/><Relationship Id="rId23" Type="http://schemas.openxmlformats.org/officeDocument/2006/relationships/image" Target="../media/image155.png"/><Relationship Id="rId28" Type="http://schemas.openxmlformats.org/officeDocument/2006/relationships/image" Target="../media/image550.png"/><Relationship Id="rId10" Type="http://schemas.openxmlformats.org/officeDocument/2006/relationships/image" Target="../media/image148.png"/><Relationship Id="rId19" Type="http://schemas.openxmlformats.org/officeDocument/2006/relationships/image" Target="../media/image146.jpg"/><Relationship Id="rId31" Type="http://schemas.openxmlformats.org/officeDocument/2006/relationships/image" Target="../media/image160.png"/><Relationship Id="rId4" Type="http://schemas.openxmlformats.org/officeDocument/2006/relationships/image" Target="../media/image144.jpg"/><Relationship Id="rId9" Type="http://schemas.openxmlformats.org/officeDocument/2006/relationships/image" Target="../media/image147.png"/><Relationship Id="rId14" Type="http://schemas.openxmlformats.org/officeDocument/2006/relationships/image" Target="../media/image420.png"/><Relationship Id="rId22" Type="http://schemas.openxmlformats.org/officeDocument/2006/relationships/image" Target="../media/image154.png"/><Relationship Id="rId27" Type="http://schemas.openxmlformats.org/officeDocument/2006/relationships/image" Target="../media/image540.png"/><Relationship Id="rId30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640.png"/><Relationship Id="rId4" Type="http://schemas.openxmlformats.org/officeDocument/2006/relationships/image" Target="../media/image190.png"/><Relationship Id="rId9" Type="http://schemas.openxmlformats.org/officeDocument/2006/relationships/image" Target="../media/image63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7.png"/><Relationship Id="rId11" Type="http://schemas.openxmlformats.org/officeDocument/2006/relationships/image" Target="../media/image740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70.png"/><Relationship Id="rId18" Type="http://schemas.openxmlformats.org/officeDocument/2006/relationships/image" Target="../media/image880.png"/><Relationship Id="rId26" Type="http://schemas.openxmlformats.org/officeDocument/2006/relationships/image" Target="../media/image960.png"/><Relationship Id="rId3" Type="http://schemas.openxmlformats.org/officeDocument/2006/relationships/image" Target="../media/image172.png"/><Relationship Id="rId21" Type="http://schemas.openxmlformats.org/officeDocument/2006/relationships/image" Target="../media/image910.png"/><Relationship Id="rId7" Type="http://schemas.openxmlformats.org/officeDocument/2006/relationships/image" Target="../media/image790.png"/><Relationship Id="rId12" Type="http://schemas.openxmlformats.org/officeDocument/2006/relationships/image" Target="../media/image1500.png"/><Relationship Id="rId25" Type="http://schemas.openxmlformats.org/officeDocument/2006/relationships/image" Target="../media/image950.png"/><Relationship Id="rId2" Type="http://schemas.openxmlformats.org/officeDocument/2006/relationships/notesSlide" Target="../notesSlides/notesSlide14.xml"/><Relationship Id="rId20" Type="http://schemas.openxmlformats.org/officeDocument/2006/relationships/image" Target="../media/image900.png"/><Relationship Id="rId29" Type="http://schemas.openxmlformats.org/officeDocument/2006/relationships/image" Target="../media/image15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0.png"/><Relationship Id="rId11" Type="http://schemas.openxmlformats.org/officeDocument/2006/relationships/image" Target="../media/image540.png"/><Relationship Id="rId24" Type="http://schemas.openxmlformats.org/officeDocument/2006/relationships/image" Target="../media/image152.png"/><Relationship Id="rId5" Type="http://schemas.openxmlformats.org/officeDocument/2006/relationships/image" Target="../media/image770.png"/><Relationship Id="rId23" Type="http://schemas.openxmlformats.org/officeDocument/2006/relationships/image" Target="../media/image175.png"/><Relationship Id="rId19" Type="http://schemas.openxmlformats.org/officeDocument/2006/relationships/image" Target="../media/image890.png"/><Relationship Id="rId4" Type="http://schemas.openxmlformats.org/officeDocument/2006/relationships/image" Target="../media/image760.png"/><Relationship Id="rId9" Type="http://schemas.openxmlformats.org/officeDocument/2006/relationships/image" Target="../media/image810.png"/><Relationship Id="rId14" Type="http://schemas.openxmlformats.org/officeDocument/2006/relationships/image" Target="../media/image173.png"/><Relationship Id="rId22" Type="http://schemas.openxmlformats.org/officeDocument/2006/relationships/image" Target="../media/image174.png"/><Relationship Id="rId27" Type="http://schemas.openxmlformats.org/officeDocument/2006/relationships/image" Target="../media/image970.png"/><Relationship Id="rId30" Type="http://schemas.openxmlformats.org/officeDocument/2006/relationships/image" Target="../media/image155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5.png"/><Relationship Id="rId3" Type="http://schemas.openxmlformats.org/officeDocument/2006/relationships/image" Target="../media/image177.png"/><Relationship Id="rId7" Type="http://schemas.openxmlformats.org/officeDocument/2006/relationships/image" Target="../media/image1020.png"/><Relationship Id="rId12" Type="http://schemas.openxmlformats.org/officeDocument/2006/relationships/image" Target="../media/image18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0.png"/><Relationship Id="rId11" Type="http://schemas.openxmlformats.org/officeDocument/2006/relationships/image" Target="../media/image183.png"/><Relationship Id="rId5" Type="http://schemas.openxmlformats.org/officeDocument/2006/relationships/image" Target="../media/image1000.png"/><Relationship Id="rId10" Type="http://schemas.openxmlformats.org/officeDocument/2006/relationships/image" Target="../media/image182.png"/><Relationship Id="rId4" Type="http://schemas.openxmlformats.org/officeDocument/2006/relationships/image" Target="../media/image178.png"/><Relationship Id="rId9" Type="http://schemas.openxmlformats.org/officeDocument/2006/relationships/image" Target="../media/image104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772400" cy="4114799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0070C0"/>
                </a:solidFill>
              </a:rPr>
              <a:t>OPEN</a:t>
            </a:r>
            <a:r>
              <a:rPr lang="en-US" sz="3200" cap="none" dirty="0" smtClean="0">
                <a:solidFill>
                  <a:srgbClr val="0070C0"/>
                </a:solidFill>
              </a:rPr>
              <a:t> SEMINAR </a:t>
            </a: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Biometric Template Protection using</a:t>
            </a:r>
            <a:br>
              <a:rPr lang="en-US" sz="3200" cap="none" dirty="0" smtClean="0"/>
            </a:br>
            <a:r>
              <a:rPr lang="en-US" sz="3200" cap="none" dirty="0" smtClean="0"/>
              <a:t>Cancelable Biometrics and</a:t>
            </a:r>
            <a:br>
              <a:rPr lang="en-US" sz="3200" cap="none" dirty="0" smtClean="0"/>
            </a:br>
            <a:r>
              <a:rPr lang="en-US" sz="3200" cap="none" dirty="0" smtClean="0"/>
              <a:t> Visual Cryptography</a:t>
            </a:r>
            <a:endParaRPr lang="en-US" sz="30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" y="4038600"/>
            <a:ext cx="8001000" cy="2667000"/>
          </a:xfrm>
        </p:spPr>
        <p:txBody>
          <a:bodyPr>
            <a:normAutofit fontScale="47500" lnSpcReduction="20000"/>
          </a:bodyPr>
          <a:lstStyle/>
          <a:p>
            <a:pPr algn="ctr">
              <a:lnSpc>
                <a:spcPct val="170000"/>
              </a:lnSpc>
              <a:spcBef>
                <a:spcPts val="0"/>
              </a:spcBef>
              <a:defRPr/>
            </a:pPr>
            <a:r>
              <a:rPr lang="en-US" sz="4300" cap="none" dirty="0" smtClean="0">
                <a:solidFill>
                  <a:srgbClr val="0070C0"/>
                </a:solidFill>
              </a:rPr>
              <a:t>Presented By: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3600" cap="none" dirty="0" err="1" smtClean="0">
                <a:solidFill>
                  <a:srgbClr val="0070C0"/>
                </a:solidFill>
              </a:rPr>
              <a:t>Harkeerat</a:t>
            </a:r>
            <a:r>
              <a:rPr lang="en-US" sz="3600" cap="none" dirty="0" smtClean="0">
                <a:solidFill>
                  <a:srgbClr val="0070C0"/>
                </a:solidFill>
              </a:rPr>
              <a:t> </a:t>
            </a:r>
            <a:r>
              <a:rPr lang="en-US" sz="3600" cap="none" dirty="0" err="1" smtClean="0">
                <a:solidFill>
                  <a:srgbClr val="0070C0"/>
                </a:solidFill>
              </a:rPr>
              <a:t>Kaur</a:t>
            </a:r>
            <a:r>
              <a:rPr lang="en-US" sz="3600" cap="none" dirty="0">
                <a:solidFill>
                  <a:srgbClr val="0070C0"/>
                </a:solidFill>
              </a:rPr>
              <a:t>, 1220131</a:t>
            </a:r>
            <a:endParaRPr lang="en-US" sz="3600" cap="none" dirty="0" smtClean="0">
              <a:solidFill>
                <a:srgbClr val="0070C0"/>
              </a:solidFill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sz="3600" cap="none" dirty="0" smtClean="0">
                <a:solidFill>
                  <a:srgbClr val="0070C0"/>
                </a:solidFill>
              </a:rPr>
              <a:t>Research Scholar (CSE)</a:t>
            </a:r>
          </a:p>
          <a:p>
            <a:pPr algn="ctr">
              <a:spcBef>
                <a:spcPts val="0"/>
              </a:spcBef>
              <a:defRPr/>
            </a:pPr>
            <a:endParaRPr lang="en-US" sz="4300" cap="none" dirty="0" smtClean="0">
              <a:solidFill>
                <a:srgbClr val="0070C0"/>
              </a:solidFill>
            </a:endParaRPr>
          </a:p>
          <a:p>
            <a:pPr algn="ctr">
              <a:lnSpc>
                <a:spcPct val="170000"/>
              </a:lnSpc>
              <a:spcBef>
                <a:spcPts val="0"/>
              </a:spcBef>
              <a:defRPr/>
            </a:pPr>
            <a:r>
              <a:rPr lang="en-US" sz="4300" dirty="0" smtClean="0">
                <a:solidFill>
                  <a:srgbClr val="0070C0"/>
                </a:solidFill>
              </a:rPr>
              <a:t>Under Supervision of: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3600" cap="none" dirty="0" smtClean="0">
                <a:solidFill>
                  <a:srgbClr val="0070C0"/>
                </a:solidFill>
              </a:rPr>
              <a:t>Dr. </a:t>
            </a:r>
            <a:r>
              <a:rPr lang="en-US" sz="3600" cap="none" dirty="0" err="1" smtClean="0">
                <a:solidFill>
                  <a:srgbClr val="0070C0"/>
                </a:solidFill>
              </a:rPr>
              <a:t>Pritee</a:t>
            </a:r>
            <a:r>
              <a:rPr lang="en-US" sz="3600" cap="none" dirty="0" smtClean="0">
                <a:solidFill>
                  <a:srgbClr val="0070C0"/>
                </a:solidFill>
              </a:rPr>
              <a:t> </a:t>
            </a:r>
            <a:r>
              <a:rPr lang="en-US" sz="3600" cap="none" dirty="0" err="1" smtClean="0">
                <a:solidFill>
                  <a:srgbClr val="0070C0"/>
                </a:solidFill>
              </a:rPr>
              <a:t>Khanna</a:t>
            </a:r>
            <a:endParaRPr lang="en-US" sz="3600" cap="none" dirty="0" smtClean="0">
              <a:solidFill>
                <a:srgbClr val="0070C0"/>
              </a:solidFill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sz="3600" dirty="0" smtClean="0">
                <a:solidFill>
                  <a:srgbClr val="0070C0"/>
                </a:solidFill>
              </a:rPr>
              <a:t>August 14</a:t>
            </a:r>
            <a:r>
              <a:rPr lang="en-US" sz="3600" cap="none" dirty="0" smtClean="0">
                <a:solidFill>
                  <a:srgbClr val="0070C0"/>
                </a:solidFill>
              </a:rPr>
              <a:t>, 2017</a:t>
            </a:r>
          </a:p>
          <a:p>
            <a:pPr algn="ctr">
              <a:spcBef>
                <a:spcPts val="0"/>
              </a:spcBef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</a:t>
            </a:r>
            <a:endParaRPr lang="en-US" dirty="0"/>
          </a:p>
        </p:txBody>
      </p:sp>
      <p:pic>
        <p:nvPicPr>
          <p:cNvPr id="4" name="Picture 9" descr="Institute%20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0"/>
            <a:ext cx="97084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14/08/2017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Biometric template protection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&amp; Contributions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10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686800" cy="518160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To </a:t>
            </a:r>
            <a:r>
              <a:rPr lang="en-US" dirty="0" smtClean="0">
                <a:solidFill>
                  <a:srgbClr val="0070C0"/>
                </a:solidFill>
              </a:rPr>
              <a:t>improve </a:t>
            </a:r>
            <a:r>
              <a:rPr lang="en-US" dirty="0">
                <a:solidFill>
                  <a:srgbClr val="0070C0"/>
                </a:solidFill>
              </a:rPr>
              <a:t>existing </a:t>
            </a:r>
            <a:r>
              <a:rPr lang="en-US" dirty="0" smtClean="0">
                <a:solidFill>
                  <a:srgbClr val="0070C0"/>
                </a:solidFill>
              </a:rPr>
              <a:t>techniques</a:t>
            </a:r>
            <a:r>
              <a:rPr lang="en-US" dirty="0" smtClean="0"/>
              <a:t> </a:t>
            </a:r>
            <a:r>
              <a:rPr lang="en-US" dirty="0"/>
              <a:t>and to discover </a:t>
            </a:r>
            <a:r>
              <a:rPr lang="en-US" dirty="0">
                <a:solidFill>
                  <a:srgbClr val="0070C0"/>
                </a:solidFill>
              </a:rPr>
              <a:t>new transformation techniques</a:t>
            </a:r>
            <a:r>
              <a:rPr lang="en-US" dirty="0"/>
              <a:t> for generating  </a:t>
            </a:r>
            <a:r>
              <a:rPr lang="en-US" dirty="0" smtClean="0"/>
              <a:t>secure, privacy preserving, and </a:t>
            </a:r>
            <a:r>
              <a:rPr lang="en-US" dirty="0"/>
              <a:t>revocable biometric </a:t>
            </a:r>
            <a:r>
              <a:rPr lang="en-US" dirty="0" smtClean="0"/>
              <a:t>templates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>
                <a:solidFill>
                  <a:srgbClr val="0070C0"/>
                </a:solidFill>
              </a:rPr>
              <a:t>reduced dimensionality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Signal level transformations: </a:t>
            </a:r>
          </a:p>
          <a:p>
            <a:pPr lvl="1"/>
            <a:r>
              <a:rPr lang="en-US" sz="2400" i="1" dirty="0" smtClean="0"/>
              <a:t>Random </a:t>
            </a:r>
            <a:r>
              <a:rPr lang="en-US" sz="2400" i="1" dirty="0"/>
              <a:t>Project based template </a:t>
            </a:r>
            <a:r>
              <a:rPr lang="en-US" sz="2400" i="1" dirty="0" smtClean="0"/>
              <a:t>transformation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Feature </a:t>
            </a:r>
            <a:r>
              <a:rPr lang="en-US" dirty="0"/>
              <a:t>level </a:t>
            </a:r>
            <a:r>
              <a:rPr lang="en-US" dirty="0" smtClean="0"/>
              <a:t>transformations:</a:t>
            </a:r>
          </a:p>
          <a:p>
            <a:pPr lvl="1"/>
            <a:r>
              <a:rPr lang="en-US" sz="2400" i="1" dirty="0" smtClean="0"/>
              <a:t>XOR based template transformation</a:t>
            </a:r>
          </a:p>
          <a:p>
            <a:pPr lvl="1"/>
            <a:r>
              <a:rPr lang="en-US" sz="2400" i="1" dirty="0" smtClean="0"/>
              <a:t>Random distance based template transformation</a:t>
            </a:r>
          </a:p>
          <a:p>
            <a:pPr lvl="1"/>
            <a:r>
              <a:rPr lang="en-US" sz="2400" i="1" dirty="0" smtClean="0"/>
              <a:t>Random slope </a:t>
            </a:r>
            <a:r>
              <a:rPr lang="en-US" sz="2400" i="1" dirty="0"/>
              <a:t>based template </a:t>
            </a:r>
            <a:r>
              <a:rPr lang="en-US" sz="2400" i="1" dirty="0" smtClean="0"/>
              <a:t>transformation</a:t>
            </a:r>
          </a:p>
          <a:p>
            <a:pPr lvl="1"/>
            <a:r>
              <a:rPr lang="en-US" sz="2400" i="1" dirty="0" smtClean="0"/>
              <a:t>Polynomial </a:t>
            </a:r>
            <a:r>
              <a:rPr lang="en-US" sz="2400" i="1" dirty="0"/>
              <a:t>based template </a:t>
            </a:r>
            <a:r>
              <a:rPr lang="en-US" sz="2400" i="1" dirty="0" smtClean="0"/>
              <a:t>transformation</a:t>
            </a:r>
          </a:p>
          <a:p>
            <a:pPr>
              <a:spcBef>
                <a:spcPts val="1200"/>
              </a:spcBef>
            </a:pPr>
            <a:r>
              <a:rPr lang="en-US" dirty="0"/>
              <a:t>V</a:t>
            </a:r>
            <a:r>
              <a:rPr lang="en-US" dirty="0" smtClean="0"/>
              <a:t>isual cryptography for advance </a:t>
            </a:r>
            <a:r>
              <a:rPr lang="en-US" dirty="0"/>
              <a:t>p</a:t>
            </a:r>
            <a:r>
              <a:rPr lang="en-US" dirty="0" smtClean="0"/>
              <a:t>rotection:</a:t>
            </a:r>
          </a:p>
          <a:p>
            <a:pPr lvl="1"/>
            <a:r>
              <a:rPr lang="en-US" sz="2400" i="1" dirty="0" smtClean="0"/>
              <a:t>Sharing transformed features using innocuous images</a:t>
            </a:r>
          </a:p>
          <a:p>
            <a:pPr lvl="1"/>
            <a:r>
              <a:rPr lang="en-US" sz="2400" i="1" dirty="0" smtClean="0"/>
              <a:t>A secure architecture for remote authentication in multi-server environment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91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86800" cy="5181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Matching Performance: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Verification (1:1):  Equal Error Rate (</a:t>
            </a:r>
            <a:r>
              <a:rPr lang="en-US" sz="2400" b="1" dirty="0" smtClean="0"/>
              <a:t>EER</a:t>
            </a:r>
            <a:r>
              <a:rPr lang="en-US" sz="2400" dirty="0" smtClean="0"/>
              <a:t>) and Decidability Index (</a:t>
            </a:r>
            <a:r>
              <a:rPr lang="en-US" sz="2400" b="1" dirty="0" smtClean="0"/>
              <a:t>DI</a:t>
            </a:r>
            <a:r>
              <a:rPr lang="en-US" sz="2400" dirty="0" smtClean="0"/>
              <a:t>)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Identification (1:N):  Correct Recognition Rate (</a:t>
            </a:r>
            <a:r>
              <a:rPr lang="en-US" sz="2400" b="1" dirty="0" smtClean="0"/>
              <a:t>RI</a:t>
            </a:r>
            <a:r>
              <a:rPr lang="en-US" sz="2400" dirty="0" smtClean="0"/>
              <a:t>).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Desirable: (1) </a:t>
            </a:r>
            <a:r>
              <a:rPr lang="en-US" sz="2400" i="1" dirty="0" smtClean="0"/>
              <a:t>low</a:t>
            </a:r>
            <a:r>
              <a:rPr lang="en-US" sz="2400" dirty="0" smtClean="0"/>
              <a:t> </a:t>
            </a:r>
            <a:r>
              <a:rPr lang="en-US" sz="2400" b="1" dirty="0" smtClean="0"/>
              <a:t>EER</a:t>
            </a:r>
            <a:r>
              <a:rPr lang="en-US" sz="2400" dirty="0" smtClean="0"/>
              <a:t>, </a:t>
            </a:r>
            <a:r>
              <a:rPr lang="en-US" sz="2400" i="1" dirty="0" smtClean="0"/>
              <a:t>high</a:t>
            </a:r>
            <a:r>
              <a:rPr lang="en-US" sz="2400" dirty="0" smtClean="0"/>
              <a:t> </a:t>
            </a:r>
            <a:r>
              <a:rPr lang="en-US" sz="2400" b="1" dirty="0" smtClean="0"/>
              <a:t>DI</a:t>
            </a:r>
            <a:r>
              <a:rPr lang="en-US" sz="2400" dirty="0" smtClean="0"/>
              <a:t>, </a:t>
            </a:r>
            <a:r>
              <a:rPr lang="en-US" sz="2400" i="1" dirty="0" smtClean="0"/>
              <a:t>high</a:t>
            </a:r>
            <a:r>
              <a:rPr lang="en-US" sz="2400" dirty="0" smtClean="0"/>
              <a:t> </a:t>
            </a:r>
            <a:r>
              <a:rPr lang="en-US" sz="2400" b="1" dirty="0" smtClean="0"/>
              <a:t>RI</a:t>
            </a:r>
            <a:r>
              <a:rPr lang="en-US" sz="2400" dirty="0" smtClean="0"/>
              <a:t>; (2) worst-case performance must be </a:t>
            </a:r>
            <a:r>
              <a:rPr lang="en-US" sz="2400" dirty="0" smtClean="0">
                <a:solidFill>
                  <a:srgbClr val="0070C0"/>
                </a:solidFill>
              </a:rPr>
              <a:t>comparable</a:t>
            </a:r>
            <a:r>
              <a:rPr lang="en-US" sz="2400" dirty="0" smtClean="0"/>
              <a:t> to original; (3) Best-case </a:t>
            </a:r>
            <a:r>
              <a:rPr lang="en-US" sz="2400" dirty="0" smtClean="0">
                <a:solidFill>
                  <a:srgbClr val="0070C0"/>
                </a:solidFill>
              </a:rPr>
              <a:t>better</a:t>
            </a:r>
            <a:r>
              <a:rPr lang="en-US" sz="2400" dirty="0" smtClean="0"/>
              <a:t>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dirty="0" smtClean="0"/>
              <a:t>Changeability Performance: 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400" dirty="0" smtClean="0"/>
              <a:t>Correlation Index (</a:t>
            </a:r>
            <a:r>
              <a:rPr lang="en-US" sz="2400" b="1" dirty="0" smtClean="0"/>
              <a:t>CI</a:t>
            </a:r>
            <a:r>
              <a:rPr lang="en-US" sz="2400" dirty="0" smtClean="0"/>
              <a:t>), </a:t>
            </a:r>
            <a:r>
              <a:rPr lang="en-US" sz="2400" i="1" dirty="0" smtClean="0"/>
              <a:t>Cross-matching </a:t>
            </a:r>
            <a:r>
              <a:rPr lang="en-US" sz="2400" b="1" dirty="0" smtClean="0"/>
              <a:t>EER,</a:t>
            </a:r>
            <a:r>
              <a:rPr lang="en-US" sz="2400" dirty="0" smtClean="0"/>
              <a:t> and </a:t>
            </a:r>
            <a:r>
              <a:rPr lang="en-US" sz="2400" i="1" dirty="0" smtClean="0"/>
              <a:t>genuine</a:t>
            </a:r>
            <a:r>
              <a:rPr lang="en-US" sz="2400" dirty="0" smtClean="0"/>
              <a:t>, </a:t>
            </a:r>
            <a:r>
              <a:rPr lang="en-US" sz="2400" i="1" dirty="0" smtClean="0"/>
              <a:t>impostor</a:t>
            </a:r>
            <a:r>
              <a:rPr lang="en-US" sz="2400" dirty="0" smtClean="0"/>
              <a:t> and </a:t>
            </a:r>
            <a:r>
              <a:rPr lang="en-US" sz="2400" i="1" dirty="0" smtClean="0"/>
              <a:t>pseudo-impostor</a:t>
            </a:r>
            <a:r>
              <a:rPr lang="en-US" sz="2400" dirty="0" smtClean="0"/>
              <a:t> population distribution statistics.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Desirable: </a:t>
            </a:r>
            <a:r>
              <a:rPr lang="en-US" sz="2400" dirty="0" smtClean="0"/>
              <a:t>(1) </a:t>
            </a:r>
            <a:r>
              <a:rPr lang="en-US" sz="2400" i="1" dirty="0" smtClean="0"/>
              <a:t>low</a:t>
            </a:r>
            <a:r>
              <a:rPr lang="en-US" sz="2400" dirty="0" smtClean="0"/>
              <a:t> </a:t>
            </a:r>
            <a:r>
              <a:rPr lang="en-US" sz="2400" b="1" dirty="0" smtClean="0"/>
              <a:t>CI</a:t>
            </a:r>
            <a:r>
              <a:rPr lang="en-US" sz="2400" dirty="0" smtClean="0"/>
              <a:t>, </a:t>
            </a:r>
            <a:r>
              <a:rPr lang="en-US" sz="2400" i="1" dirty="0"/>
              <a:t>high</a:t>
            </a:r>
            <a:r>
              <a:rPr lang="en-US" sz="2400" dirty="0"/>
              <a:t> </a:t>
            </a:r>
            <a:r>
              <a:rPr lang="en-US" sz="2400" b="1" dirty="0" smtClean="0"/>
              <a:t>EER</a:t>
            </a:r>
            <a:r>
              <a:rPr lang="en-US" sz="2400" dirty="0" smtClean="0"/>
              <a:t>; (2) </a:t>
            </a:r>
            <a:r>
              <a:rPr lang="en-US" sz="2400" i="1" dirty="0" smtClean="0"/>
              <a:t>Genuine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different</a:t>
            </a:r>
            <a:r>
              <a:rPr lang="en-US" sz="2400" dirty="0" smtClean="0"/>
              <a:t> from </a:t>
            </a:r>
            <a:r>
              <a:rPr lang="en-US" sz="2400" i="1" dirty="0" smtClean="0"/>
              <a:t>impostor</a:t>
            </a:r>
            <a:r>
              <a:rPr lang="en-US" sz="2400" dirty="0" smtClean="0"/>
              <a:t> and </a:t>
            </a:r>
            <a:r>
              <a:rPr lang="en-US" sz="2400" i="1" dirty="0" smtClean="0"/>
              <a:t>pseudo-impostor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resembles</a:t>
            </a:r>
            <a:r>
              <a:rPr lang="en-US" sz="2400" dirty="0" smtClean="0"/>
              <a:t> </a:t>
            </a:r>
            <a:r>
              <a:rPr lang="en-US" sz="2400" i="1" dirty="0" smtClean="0"/>
              <a:t>impostor</a:t>
            </a:r>
            <a:r>
              <a:rPr lang="en-US" sz="2400" dirty="0" smtClean="0"/>
              <a:t>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dirty="0"/>
              <a:t> </a:t>
            </a:r>
            <a:r>
              <a:rPr lang="en-US" dirty="0" smtClean="0"/>
              <a:t>Non-invertibility: 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Separately analyzed for each approach.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11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used for Experimentation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12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29707724"/>
                  </p:ext>
                </p:extLst>
              </p:nvPr>
            </p:nvGraphicFramePr>
            <p:xfrm>
              <a:off x="838200" y="1371600"/>
              <a:ext cx="6990080" cy="3876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9870"/>
                    <a:gridCol w="2011680"/>
                    <a:gridCol w="1146810"/>
                    <a:gridCol w="1188720"/>
                    <a:gridCol w="1143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Modality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Database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No. of subjects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Samples / subject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800" dirty="0" smtClean="0"/>
                            <a:t>-fold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Visible</a:t>
                          </a:r>
                          <a:r>
                            <a:rPr lang="en-US" sz="1800" baseline="0" dirty="0" smtClean="0"/>
                            <a:t> Face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ORL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CASIA</a:t>
                          </a:r>
                          <a:r>
                            <a:rPr lang="en-US" sz="1800" baseline="0" dirty="0" smtClean="0"/>
                            <a:t> face V5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IR Face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CASIA</a:t>
                          </a:r>
                          <a:r>
                            <a:rPr lang="en-US" sz="1800" baseline="0" dirty="0" smtClean="0"/>
                            <a:t> face NIR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197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IRIS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39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 smtClean="0"/>
                            <a:t>Palmprint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err="1" smtClean="0"/>
                            <a:t>PolyU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CASIA</a:t>
                          </a:r>
                          <a:r>
                            <a:rPr lang="en-US" sz="1800" baseline="0" dirty="0" smtClean="0"/>
                            <a:t> 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624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8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mtClean="0"/>
                            <a:t>Palmvein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CASIA-MS  V1</a:t>
                          </a:r>
                        </a:p>
                        <a:p>
                          <a:r>
                            <a:rPr lang="en-US" sz="1800" dirty="0" smtClean="0"/>
                            <a:t>(940 nm)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200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6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6</a:t>
                          </a:r>
                          <a:endParaRPr lang="en-US" sz="18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 smtClean="0"/>
                            <a:t>Fingervein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SDUMLA-HMT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212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6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6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29707724"/>
                  </p:ext>
                </p:extLst>
              </p:nvPr>
            </p:nvGraphicFramePr>
            <p:xfrm>
              <a:off x="838200" y="1371600"/>
              <a:ext cx="6990080" cy="3876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9870"/>
                    <a:gridCol w="2011680"/>
                    <a:gridCol w="1146810"/>
                    <a:gridCol w="1188720"/>
                    <a:gridCol w="1143000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Modality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Database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No. of subjects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Samples / subject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13369" t="-4762" r="-535" b="-520000"/>
                          </a:stretch>
                        </a:blipFil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Visible</a:t>
                          </a:r>
                          <a:r>
                            <a:rPr lang="en-US" sz="1800" baseline="0" dirty="0" smtClean="0"/>
                            <a:t> Face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ORL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CASIA</a:t>
                          </a:r>
                          <a:r>
                            <a:rPr lang="en-US" sz="1800" baseline="0" dirty="0" smtClean="0"/>
                            <a:t> face V5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IR Face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CASIA</a:t>
                          </a:r>
                          <a:r>
                            <a:rPr lang="en-US" sz="1800" baseline="0" dirty="0" smtClean="0"/>
                            <a:t> face NIR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197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IRIS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39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 smtClean="0"/>
                            <a:t>Palmprint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err="1" smtClean="0"/>
                            <a:t>PolyU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400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10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CASIA</a:t>
                          </a:r>
                          <a:r>
                            <a:rPr lang="en-US" sz="1800" baseline="0" dirty="0" smtClean="0"/>
                            <a:t> 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624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8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mtClean="0"/>
                            <a:t>Palmvein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CASIA-MS  V1</a:t>
                          </a:r>
                        </a:p>
                        <a:p>
                          <a:r>
                            <a:rPr lang="en-US" sz="1800" dirty="0" smtClean="0"/>
                            <a:t>(940 nm)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200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6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6</a:t>
                          </a:r>
                          <a:endParaRPr lang="en-US" sz="18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 smtClean="0"/>
                            <a:t>Fingervein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SDUMLA-HMT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212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6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6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5334000"/>
                <a:ext cx="9220200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300" dirty="0" smtClean="0"/>
                  <a:t>Matching &amp; classification: </a:t>
                </a:r>
                <a:r>
                  <a:rPr lang="en-US" sz="2300" dirty="0" smtClean="0">
                    <a:solidFill>
                      <a:srgbClr val="0070C0"/>
                    </a:solidFill>
                  </a:rPr>
                  <a:t>Kernel Discriminant Analysis </a:t>
                </a:r>
                <a:r>
                  <a:rPr lang="en-US" sz="2300" dirty="0" smtClean="0"/>
                  <a:t>and </a:t>
                </a:r>
                <a:r>
                  <a:rPr lang="en-US" sz="2300" dirty="0" smtClean="0">
                    <a:solidFill>
                      <a:srgbClr val="0070C0"/>
                    </a:solidFill>
                  </a:rPr>
                  <a:t>cosine distances</a:t>
                </a:r>
                <a:r>
                  <a:rPr lang="en-US" sz="2300" dirty="0" smtClean="0"/>
                  <a:t>. 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300" dirty="0" smtClean="0"/>
                  <a:t>Results: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300" dirty="0" smtClean="0"/>
                  <a:t>-fold-10-way cross validation, at 95% significance level.</a:t>
                </a:r>
                <a:endParaRPr lang="en-US" sz="2300" dirty="0"/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220200" cy="1261884"/>
              </a:xfrm>
              <a:prstGeom prst="rect">
                <a:avLst/>
              </a:prstGeom>
              <a:blipFill rotWithShape="1">
                <a:blip r:embed="rId3"/>
                <a:stretch>
                  <a:fillRect l="-66" t="-3865" r="-1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6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143000" y="2933700"/>
            <a:ext cx="68580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1. Random Projection based </a:t>
            </a:r>
            <a:r>
              <a:rPr lang="en-US" sz="3600" dirty="0" smtClean="0"/>
              <a:t>Template Transformation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13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Projection based Techniques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14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Signal level transform.</a:t>
                </a:r>
              </a:p>
              <a:p>
                <a:r>
                  <a:rPr lang="en-US" dirty="0" smtClean="0"/>
                  <a:t>Overcome shortcomings of </a:t>
                </a:r>
                <a:r>
                  <a:rPr lang="en-US" dirty="0" err="1" smtClean="0"/>
                  <a:t>BioHashing</a:t>
                </a:r>
                <a:r>
                  <a:rPr lang="en-US" dirty="0" smtClean="0"/>
                  <a:t> [10].</a:t>
                </a:r>
                <a:endParaRPr lang="en-US" dirty="0" smtClean="0"/>
              </a:p>
              <a:p>
                <a:r>
                  <a:rPr lang="en-US" dirty="0" smtClean="0"/>
                  <a:t>Proposed Approaches</a:t>
                </a:r>
              </a:p>
              <a:p>
                <a:pPr lvl="1"/>
                <a:r>
                  <a:rPr lang="en-US" dirty="0"/>
                  <a:t>L</a:t>
                </a:r>
                <a:r>
                  <a:rPr lang="en-US" dirty="0" smtClean="0"/>
                  <a:t>ooked </a:t>
                </a:r>
                <a:r>
                  <a:rPr lang="en-US" dirty="0"/>
                  <a:t>for the different variants of random projection, other than conventionally used orthonormal random </a:t>
                </a:r>
                <a:r>
                  <a:rPr lang="en-US" dirty="0" smtClean="0"/>
                  <a:t>projection</a:t>
                </a:r>
              </a:p>
              <a:p>
                <a:pPr lvl="1"/>
                <a:r>
                  <a:rPr lang="en-IN" dirty="0" smtClean="0"/>
                  <a:t>1. </a:t>
                </a:r>
                <a:r>
                  <a:rPr lang="en-IN" i="1" dirty="0" smtClean="0">
                    <a:solidFill>
                      <a:srgbClr val="0070C0"/>
                    </a:solidFill>
                  </a:rPr>
                  <a:t>Gaussian Random Projection based Non-invertible </a:t>
                </a:r>
                <a:r>
                  <a:rPr lang="en-IN" i="1" dirty="0" err="1" smtClean="0">
                    <a:solidFill>
                      <a:srgbClr val="0070C0"/>
                    </a:solidFill>
                  </a:rPr>
                  <a:t>Cancelable</a:t>
                </a:r>
                <a:r>
                  <a:rPr lang="en-IN" i="1" dirty="0" smtClean="0">
                    <a:solidFill>
                      <a:srgbClr val="0070C0"/>
                    </a:solidFill>
                  </a:rPr>
                  <a:t> Biometric Templates </a:t>
                </a:r>
                <a:r>
                  <a:rPr lang="en-IN" dirty="0" smtClean="0">
                    <a:solidFill>
                      <a:srgbClr val="0070C0"/>
                    </a:solidFill>
                  </a:rPr>
                  <a:t>(GRP)</a:t>
                </a:r>
              </a:p>
              <a:p>
                <a:pPr lvl="2"/>
                <a:r>
                  <a:rPr lang="en-IN" dirty="0" smtClean="0"/>
                  <a:t>Uses only Gaussian random matrices, modulus hashing, Non-invertible.</a:t>
                </a:r>
              </a:p>
              <a:p>
                <a:pPr lvl="1"/>
                <a:r>
                  <a:rPr lang="en-IN" dirty="0"/>
                  <a:t>2</a:t>
                </a:r>
                <a:r>
                  <a:rPr lang="en-IN" dirty="0" smtClean="0"/>
                  <a:t>. </a:t>
                </a:r>
                <a:r>
                  <a:rPr lang="en-IN" i="1" dirty="0" err="1">
                    <a:solidFill>
                      <a:srgbClr val="0070C0"/>
                    </a:solidFill>
                  </a:rPr>
                  <a:t>Cancelable</a:t>
                </a:r>
                <a:r>
                  <a:rPr lang="en-IN" i="1" dirty="0">
                    <a:solidFill>
                      <a:srgbClr val="0070C0"/>
                    </a:solidFill>
                  </a:rPr>
                  <a:t> Biometrics using </a:t>
                </a:r>
                <a:r>
                  <a:rPr lang="en-IN" i="1" dirty="0" err="1">
                    <a:solidFill>
                      <a:srgbClr val="0070C0"/>
                    </a:solidFill>
                  </a:rPr>
                  <a:t>Hadamard</a:t>
                </a:r>
                <a:r>
                  <a:rPr lang="en-IN" i="1" dirty="0">
                    <a:solidFill>
                      <a:srgbClr val="0070C0"/>
                    </a:solidFill>
                  </a:rPr>
                  <a:t> Transform and Friendly Random </a:t>
                </a:r>
                <a:r>
                  <a:rPr lang="en-IN" i="1" dirty="0" smtClean="0">
                    <a:solidFill>
                      <a:srgbClr val="0070C0"/>
                    </a:solidFill>
                  </a:rPr>
                  <a:t>Projections </a:t>
                </a:r>
                <a:r>
                  <a:rPr lang="en-IN" dirty="0" smtClean="0">
                    <a:solidFill>
                      <a:srgbClr val="0070C0"/>
                    </a:solidFill>
                  </a:rPr>
                  <a:t>(FRP)</a:t>
                </a:r>
              </a:p>
              <a:p>
                <a:pPr lvl="2"/>
                <a:r>
                  <a:rPr lang="en-IN" dirty="0" smtClean="0"/>
                  <a:t>Uses </a:t>
                </a:r>
                <a:r>
                  <a:rPr lang="en-IN" dirty="0" err="1" smtClean="0"/>
                  <a:t>Achlioptas</a:t>
                </a:r>
                <a:r>
                  <a:rPr lang="en-IN" dirty="0" smtClean="0"/>
                  <a:t> matrices (composed of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1, 0</m:t>
                    </m:r>
                  </m:oMath>
                </a14:m>
                <a:r>
                  <a:rPr lang="en-IN" dirty="0" smtClean="0"/>
                  <a:t> only),  Non-invertible, reduces complexity.</a:t>
                </a:r>
                <a:endParaRPr lang="en-IN" dirty="0"/>
              </a:p>
              <a:p>
                <a:pPr lvl="1"/>
                <a:endParaRPr lang="en-IN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105400"/>
              </a:xfrm>
              <a:blipFill rotWithShape="1">
                <a:blip r:embed="rId2"/>
                <a:stretch>
                  <a:fillRect l="-593" t="-1074" b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4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 – GRP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49680"/>
            <a:ext cx="8229600" cy="69786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1447" y="1150203"/>
            <a:ext cx="815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</a:rPr>
              <a:t>Gaussian </a:t>
            </a:r>
            <a:r>
              <a:rPr lang="en-IN" sz="2400" dirty="0">
                <a:solidFill>
                  <a:prstClr val="black"/>
                </a:solidFill>
              </a:rPr>
              <a:t>Random Projection </a:t>
            </a:r>
            <a:r>
              <a:rPr lang="en-IN" sz="2400" dirty="0" smtClean="0">
                <a:solidFill>
                  <a:prstClr val="black"/>
                </a:solidFill>
              </a:rPr>
              <a:t>based transformation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9098" y="5678269"/>
            <a:ext cx="842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H. </a:t>
            </a:r>
            <a:r>
              <a:rPr lang="en-US" dirty="0" err="1"/>
              <a:t>Kaur</a:t>
            </a:r>
            <a:r>
              <a:rPr lang="en-US" dirty="0"/>
              <a:t>, P. </a:t>
            </a:r>
            <a:r>
              <a:rPr lang="en-US" dirty="0" err="1"/>
              <a:t>Khanna</a:t>
            </a:r>
            <a:r>
              <a:rPr lang="en-US" dirty="0"/>
              <a:t>, “</a:t>
            </a:r>
            <a:r>
              <a:rPr lang="en-US" i="1" dirty="0"/>
              <a:t>Gaussian random projection based non-invertible cancelable biometric templates</a:t>
            </a:r>
            <a:r>
              <a:rPr lang="en-US" dirty="0"/>
              <a:t>,” </a:t>
            </a:r>
            <a:r>
              <a:rPr lang="en-US" dirty="0" err="1"/>
              <a:t>Procedia</a:t>
            </a:r>
            <a:r>
              <a:rPr lang="en-US" dirty="0"/>
              <a:t> Computer Science, vol. 54, pp. 661–670, 2015.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15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06392" y="4445735"/>
                <a:ext cx="1256008" cy="316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   </a:t>
                </a:r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Key matrix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𝑅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392" y="4445735"/>
                <a:ext cx="1256008" cy="316560"/>
              </a:xfrm>
              <a:prstGeom prst="rect">
                <a:avLst/>
              </a:prstGeom>
              <a:blipFill rotWithShape="1">
                <a:blip r:embed="rId3"/>
                <a:stretch>
                  <a:fillRect l="-1456" t="-1923" r="-534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4880" y="2971800"/>
                <a:ext cx="118872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Input </a:t>
                </a:r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template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prstClr val="black"/>
                        </a:solidFill>
                        <a:latin typeface="Cambria Math"/>
                      </a:rPr>
                      <m:t>𝐼</m:t>
                    </m:r>
                  </m:oMath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400" dirty="0">
                    <a:solidFill>
                      <a:srgbClr val="1F497D"/>
                    </a:solidFill>
                    <a:latin typeface="Calibri" pitchFamily="34" charset="0"/>
                    <a:ea typeface="Calibri"/>
                    <a:cs typeface="Times New Roman"/>
                  </a:rPr>
                  <a:t>(Original biometric)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2971800"/>
                <a:ext cx="1188720" cy="914400"/>
              </a:xfrm>
              <a:prstGeom prst="rect">
                <a:avLst/>
              </a:prstGeom>
              <a:blipFill rotWithShape="1">
                <a:blip r:embed="rId4"/>
                <a:stretch>
                  <a:fillRect t="-5229" b="-8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88921" y="2980325"/>
                <a:ext cx="1173479" cy="87123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Random Projection,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𝑅𝑃</m:t>
                          </m:r>
                        </m:sup>
                      </m:sSup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𝑅𝐼</m:t>
                      </m:r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 </a:t>
                </a:r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21" y="2980325"/>
                <a:ext cx="1173479" cy="871234"/>
              </a:xfrm>
              <a:prstGeom prst="rect">
                <a:avLst/>
              </a:prstGeom>
              <a:blipFill rotWithShape="1">
                <a:blip r:embed="rId5"/>
                <a:stretch>
                  <a:fillRect t="-16438" b="-21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45" idx="3"/>
          </p:cNvCxnSpPr>
          <p:nvPr/>
        </p:nvCxnSpPr>
        <p:spPr>
          <a:xfrm>
            <a:off x="2288777" y="4598717"/>
            <a:ext cx="548640" cy="0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343400" y="1904999"/>
                <a:ext cx="118872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Gaussian low-pass filtering,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sup>
                    </m:sSup>
                  </m:oMath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904999"/>
                <a:ext cx="1188720" cy="9144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867400" y="3075452"/>
                <a:ext cx="2377440" cy="6583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Modulus Hashing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: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sSup>
                        <m:sSup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: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4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𝑚𝑜𝑑</m:t>
                      </m:r>
                      <m:r>
                        <a:rPr lang="en-US" sz="1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ℳ</m:t>
                      </m:r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075452"/>
                <a:ext cx="2377440" cy="658347"/>
              </a:xfrm>
              <a:prstGeom prst="rect">
                <a:avLst/>
              </a:prstGeom>
              <a:blipFill rotWithShape="1">
                <a:blip r:embed="rId7"/>
                <a:stretch>
                  <a:fillRect r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248400" y="4627462"/>
            <a:ext cx="1593912" cy="32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 smtClean="0">
                <a:solidFill>
                  <a:srgbClr val="1F497D"/>
                </a:solidFill>
                <a:latin typeface="Calibri" pitchFamily="34" charset="0"/>
                <a:ea typeface="Calibri"/>
                <a:cs typeface="Times New Roman"/>
              </a:rPr>
              <a:t>(Pseudo-biometric)</a:t>
            </a:r>
            <a:endParaRPr lang="en-US" sz="1400" dirty="0">
              <a:solidFill>
                <a:srgbClr val="1F497D"/>
              </a:solidFill>
              <a:latin typeface="Calibri" pitchFamily="34" charset="0"/>
              <a:ea typeface="Calibri"/>
              <a:cs typeface="Times New Roman"/>
            </a:endParaRPr>
          </a:p>
        </p:txBody>
      </p:sp>
      <p:cxnSp>
        <p:nvCxnSpPr>
          <p:cNvPr id="17" name="Straight Arrow Connector 16"/>
          <p:cNvCxnSpPr>
            <a:stCxn id="15" idx="2"/>
            <a:endCxn id="18" idx="1"/>
          </p:cNvCxnSpPr>
          <p:nvPr/>
        </p:nvCxnSpPr>
        <p:spPr>
          <a:xfrm flipH="1">
            <a:off x="7045356" y="3733799"/>
            <a:ext cx="10764" cy="319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n 17"/>
              <p:cNvSpPr/>
              <p:nvPr/>
            </p:nvSpPr>
            <p:spPr>
              <a:xfrm>
                <a:off x="6369384" y="4053205"/>
                <a:ext cx="1351943" cy="640080"/>
              </a:xfrm>
              <a:prstGeom prst="ca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Transformed template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18" name="Can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384" y="4053205"/>
                <a:ext cx="1351943" cy="640080"/>
              </a:xfrm>
              <a:prstGeom prst="can">
                <a:avLst/>
              </a:prstGeom>
              <a:blipFill rotWithShape="1">
                <a:blip r:embed="rId8"/>
                <a:stretch>
                  <a:fillRect b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791200" y="1828800"/>
            <a:ext cx="2026920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prstClr val="black"/>
                </a:solidFill>
                <a:latin typeface="Calibri" pitchFamily="34" charset="0"/>
              </a:rPr>
              <a:t>Non-invertible operations by filtering and hashing</a:t>
            </a:r>
          </a:p>
        </p:txBody>
      </p:sp>
      <p:cxnSp>
        <p:nvCxnSpPr>
          <p:cNvPr id="14" name="Elbow Connector 13"/>
          <p:cNvCxnSpPr>
            <a:stCxn id="9" idx="0"/>
            <a:endCxn id="13" idx="1"/>
          </p:cNvCxnSpPr>
          <p:nvPr/>
        </p:nvCxnSpPr>
        <p:spPr>
          <a:xfrm rot="5400000" flipH="1" flipV="1">
            <a:off x="3550467" y="2187393"/>
            <a:ext cx="618126" cy="96773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133600" y="3415942"/>
            <a:ext cx="6400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Elbow Connector 34"/>
          <p:cNvCxnSpPr>
            <a:stCxn id="13" idx="3"/>
            <a:endCxn id="15" idx="0"/>
          </p:cNvCxnSpPr>
          <p:nvPr/>
        </p:nvCxnSpPr>
        <p:spPr>
          <a:xfrm>
            <a:off x="5532120" y="2362199"/>
            <a:ext cx="1524000" cy="71325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5" name="Rounded Rectangle 44"/>
          <p:cNvSpPr/>
          <p:nvPr/>
        </p:nvSpPr>
        <p:spPr>
          <a:xfrm>
            <a:off x="914400" y="4318982"/>
            <a:ext cx="1374377" cy="55947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1F497D"/>
                </a:solidFill>
                <a:latin typeface="Calibri" pitchFamily="34" charset="0"/>
                <a:ea typeface="Calibri"/>
                <a:cs typeface="Times New Roman"/>
              </a:rPr>
              <a:t>user- specific  token</a:t>
            </a:r>
          </a:p>
        </p:txBody>
      </p:sp>
      <p:cxnSp>
        <p:nvCxnSpPr>
          <p:cNvPr id="47" name="Straight Arrow Connector 46"/>
          <p:cNvCxnSpPr>
            <a:endCxn id="9" idx="2"/>
          </p:cNvCxnSpPr>
          <p:nvPr/>
        </p:nvCxnSpPr>
        <p:spPr>
          <a:xfrm flipV="1">
            <a:off x="3375661" y="3851560"/>
            <a:ext cx="0" cy="64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0" name="Rounded Rectangular Callout 29"/>
          <p:cNvSpPr/>
          <p:nvPr/>
        </p:nvSpPr>
        <p:spPr>
          <a:xfrm>
            <a:off x="4038600" y="4267200"/>
            <a:ext cx="1920240" cy="731520"/>
          </a:xfrm>
          <a:prstGeom prst="wedgeRoundRectCallout">
            <a:avLst>
              <a:gd name="adj1" fmla="val -52570"/>
              <a:gd name="adj2" fmla="val -11661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</a:rPr>
              <a:t>Signal </a:t>
            </a:r>
            <a:r>
              <a:rPr lang="en-US" sz="1400" dirty="0">
                <a:solidFill>
                  <a:prstClr val="black"/>
                </a:solidFill>
                <a:latin typeface="Calibri" pitchFamily="34" charset="0"/>
              </a:rPr>
              <a:t>level salting using Random </a:t>
            </a:r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</a:rPr>
              <a:t>Projection</a:t>
            </a:r>
            <a:endParaRPr lang="en-US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343400" y="3084585"/>
                <a:ext cx="1188720" cy="6400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Calculate </a:t>
                </a:r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column-wise </a:t>
                </a:r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mean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ℳ</m:t>
                    </m:r>
                  </m:oMath>
                </a14:m>
                <a:endParaRPr lang="en-US" sz="1400" dirty="0">
                  <a:solidFill>
                    <a:prstClr val="black"/>
                  </a:solidFill>
                  <a:latin typeface="Viner Hand ITC" pitchFamily="66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084585"/>
                <a:ext cx="1188720" cy="640080"/>
              </a:xfrm>
              <a:prstGeom prst="rect">
                <a:avLst/>
              </a:prstGeom>
              <a:blipFill rotWithShape="1">
                <a:blip r:embed="rId9"/>
                <a:stretch>
                  <a:fillRect t="-6481" r="-5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13" idx="2"/>
            <a:endCxn id="34" idx="0"/>
          </p:cNvCxnSpPr>
          <p:nvPr/>
        </p:nvCxnSpPr>
        <p:spPr>
          <a:xfrm>
            <a:off x="4937760" y="2819399"/>
            <a:ext cx="0" cy="265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4" idx="3"/>
            <a:endCxn id="15" idx="1"/>
          </p:cNvCxnSpPr>
          <p:nvPr/>
        </p:nvCxnSpPr>
        <p:spPr>
          <a:xfrm>
            <a:off x="5532120" y="3404625"/>
            <a:ext cx="33528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5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  <p:bldP spid="13" grpId="0" animBg="1"/>
      <p:bldP spid="15" grpId="0" animBg="1"/>
      <p:bldP spid="16" grpId="0"/>
      <p:bldP spid="18" grpId="0" animBg="1"/>
      <p:bldP spid="22" grpId="0"/>
      <p:bldP spid="45" grpId="0" animBg="1"/>
      <p:bldP spid="30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 – FRP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49680"/>
            <a:ext cx="8229600" cy="69786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95301" y="1143000"/>
            <a:ext cx="815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Friendly Random Projections based transformation.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9098" y="5401270"/>
            <a:ext cx="842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H. </a:t>
            </a:r>
            <a:r>
              <a:rPr lang="en-US" dirty="0" err="1"/>
              <a:t>Kaur</a:t>
            </a:r>
            <a:r>
              <a:rPr lang="en-US" dirty="0"/>
              <a:t>, P. </a:t>
            </a:r>
            <a:r>
              <a:rPr lang="en-US" dirty="0" err="1"/>
              <a:t>Khanna</a:t>
            </a:r>
            <a:r>
              <a:rPr lang="en-US" dirty="0"/>
              <a:t>, “</a:t>
            </a:r>
            <a:r>
              <a:rPr lang="en-US" i="1" dirty="0"/>
              <a:t>Cancelable Biometrics Using </a:t>
            </a:r>
            <a:r>
              <a:rPr lang="en-US" i="1" dirty="0" err="1"/>
              <a:t>Hadamard</a:t>
            </a:r>
            <a:r>
              <a:rPr lang="en-US" i="1" dirty="0"/>
              <a:t> Transform and Friendly Random Projections</a:t>
            </a:r>
            <a:r>
              <a:rPr lang="en-US" dirty="0"/>
              <a:t>”, In Proceedings of International Conference on Computer Vision and Image Processing. Advances in Intelligent Systems and Computing,  </a:t>
            </a:r>
            <a:r>
              <a:rPr lang="en-US" dirty="0" err="1"/>
              <a:t>vol</a:t>
            </a:r>
            <a:r>
              <a:rPr lang="en-US" dirty="0"/>
              <a:t> 460,  2016,  Springer.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16</a:t>
            </a:fld>
            <a:endParaRPr lang="en-US" dirty="0">
              <a:solidFill>
                <a:srgbClr val="464653"/>
              </a:solidFill>
            </a:endParaRPr>
          </a:p>
        </p:txBody>
      </p:sp>
      <p:cxnSp>
        <p:nvCxnSpPr>
          <p:cNvPr id="39" name="Straight Arrow Connector 38"/>
          <p:cNvCxnSpPr>
            <a:stCxn id="13" idx="3"/>
            <a:endCxn id="15" idx="1"/>
          </p:cNvCxnSpPr>
          <p:nvPr/>
        </p:nvCxnSpPr>
        <p:spPr>
          <a:xfrm>
            <a:off x="5532120" y="3424489"/>
            <a:ext cx="25908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3657600" y="3858829"/>
            <a:ext cx="0" cy="705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9" idx="1"/>
          </p:cNvCxnSpPr>
          <p:nvPr/>
        </p:nvCxnSpPr>
        <p:spPr>
          <a:xfrm flipV="1">
            <a:off x="2133600" y="3438556"/>
            <a:ext cx="914400" cy="45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48000" y="3002939"/>
                <a:ext cx="1097280" cy="87123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 smtClean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Random Projection,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𝑅𝑃</m:t>
                          </m:r>
                        </m:sup>
                      </m:sSup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 </a:t>
                </a:r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02939"/>
                <a:ext cx="1097280" cy="871234"/>
              </a:xfrm>
              <a:prstGeom prst="rect">
                <a:avLst/>
              </a:prstGeom>
              <a:blipFill rotWithShape="1">
                <a:blip r:embed="rId3"/>
                <a:stretch>
                  <a:fillRect t="-16438" r="-2186" b="-21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055662" y="3048000"/>
            <a:ext cx="1143000" cy="316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prstClr val="black"/>
                </a:solidFill>
                <a:latin typeface="Calibri" pitchFamily="34" charset="0"/>
              </a:rPr>
              <a:t>Forward HT</a:t>
            </a:r>
            <a:endParaRPr lang="en-US" sz="1400" i="1" dirty="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2800" y="2057400"/>
                <a:ext cx="3352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 smtClean="0">
                    <a:solidFill>
                      <a:prstClr val="black"/>
                    </a:solidFill>
                    <a:latin typeface="Calibri" pitchFamily="34" charset="0"/>
                  </a:rPr>
                  <a:t>Discard lower right triangle coefficients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en-US" sz="1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𝑅𝑃</m:t>
                        </m:r>
                      </m:sup>
                    </m:sSup>
                  </m:oMath>
                </a14:m>
                <a:r>
                  <a:rPr lang="en-US" sz="1400" i="1" dirty="0" smtClean="0">
                    <a:solidFill>
                      <a:prstClr val="black"/>
                    </a:solidFill>
                    <a:latin typeface="Calibri" pitchFamily="34" charset="0"/>
                  </a:rPr>
                  <a:t> &amp; perform inverse HT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en-US" sz="1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sup>
                    </m:sSup>
                  </m:oMath>
                </a14:m>
                <a:endParaRPr lang="en-US" sz="1400" i="1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057400"/>
                <a:ext cx="3352155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17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4343400" y="2990148"/>
            <a:ext cx="1188720" cy="868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</a:rPr>
              <a:t>Calculate column-wise mean  M </a:t>
            </a:r>
            <a:endParaRPr lang="en-US" sz="1400" i="1" dirty="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791200" y="3095315"/>
                <a:ext cx="2331720" cy="6583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Modulus Hashing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:</m:t>
                          </m:r>
                        </m:e>
                      </m:d>
                      <m:sSup>
                        <m:sSup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:</m:t>
                          </m:r>
                        </m:e>
                      </m:d>
                      <m:r>
                        <a:rPr lang="en-US" sz="1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𝑚𝑜𝑑</m:t>
                      </m:r>
                      <m:r>
                        <a:rPr lang="en-US" sz="14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  </m:t>
                      </m:r>
                      <m:d>
                        <m:d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095315"/>
                <a:ext cx="2331720" cy="658347"/>
              </a:xfrm>
              <a:prstGeom prst="rect">
                <a:avLst/>
              </a:prstGeom>
              <a:blipFill rotWithShape="1">
                <a:blip r:embed="rId5"/>
                <a:stretch>
                  <a:fillRect r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6957060" y="3753662"/>
            <a:ext cx="7620" cy="394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64680" y="2063554"/>
            <a:ext cx="1904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prstClr val="black"/>
                </a:solidFill>
                <a:latin typeface="Calibri" pitchFamily="34" charset="0"/>
              </a:rPr>
              <a:t>Non-invertible operations by discarding information and hashing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97279" y="4038600"/>
            <a:ext cx="2560321" cy="316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</a:rPr>
              <a:t> HT - Hadamard transform</a:t>
            </a:r>
            <a:endParaRPr lang="en-US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30" name="Elbow Connector 29"/>
          <p:cNvCxnSpPr>
            <a:stCxn id="9" idx="0"/>
            <a:endCxn id="15" idx="0"/>
          </p:cNvCxnSpPr>
          <p:nvPr/>
        </p:nvCxnSpPr>
        <p:spPr>
          <a:xfrm rot="16200000" flipH="1">
            <a:off x="5230662" y="1368917"/>
            <a:ext cx="92376" cy="3360420"/>
          </a:xfrm>
          <a:prstGeom prst="bentConnector3">
            <a:avLst>
              <a:gd name="adj1" fmla="val -369489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145280" y="3435266"/>
            <a:ext cx="18288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5" name="Rounded Rectangle 84"/>
          <p:cNvSpPr/>
          <p:nvPr/>
        </p:nvSpPr>
        <p:spPr>
          <a:xfrm>
            <a:off x="1124983" y="4434004"/>
            <a:ext cx="1374377" cy="55947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1F497D"/>
                </a:solidFill>
                <a:latin typeface="Calibri" pitchFamily="34" charset="0"/>
                <a:ea typeface="Calibri"/>
                <a:cs typeface="Times New Roman"/>
              </a:rPr>
              <a:t>user- specific  token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58792" y="4536645"/>
                <a:ext cx="1256008" cy="316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   </a:t>
                </a:r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Key matrix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𝑅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792" y="4536645"/>
                <a:ext cx="1256008" cy="316560"/>
              </a:xfrm>
              <a:prstGeom prst="rect">
                <a:avLst/>
              </a:prstGeom>
              <a:blipFill rotWithShape="1">
                <a:blip r:embed="rId8"/>
                <a:stretch>
                  <a:fillRect l="-1456" t="-1923" r="-534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/>
          <p:nvPr/>
        </p:nvCxnSpPr>
        <p:spPr>
          <a:xfrm>
            <a:off x="2499360" y="4713739"/>
            <a:ext cx="548640" cy="0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ular Callout 33"/>
          <p:cNvSpPr/>
          <p:nvPr/>
        </p:nvSpPr>
        <p:spPr>
          <a:xfrm>
            <a:off x="4038600" y="4267200"/>
            <a:ext cx="1920240" cy="731520"/>
          </a:xfrm>
          <a:prstGeom prst="wedgeRoundRectCallout">
            <a:avLst>
              <a:gd name="adj1" fmla="val -45531"/>
              <a:gd name="adj2" fmla="val -10140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</a:rPr>
              <a:t>Signal </a:t>
            </a:r>
            <a:r>
              <a:rPr lang="en-US" sz="1400" dirty="0">
                <a:solidFill>
                  <a:prstClr val="black"/>
                </a:solidFill>
                <a:latin typeface="Calibri" pitchFamily="34" charset="0"/>
              </a:rPr>
              <a:t>level salting using Random </a:t>
            </a:r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</a:rPr>
              <a:t>Projection</a:t>
            </a:r>
            <a:endParaRPr lang="en-US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44880" y="2971800"/>
                <a:ext cx="118872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Input </a:t>
                </a:r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template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prstClr val="black"/>
                        </a:solidFill>
                        <a:latin typeface="Cambria Math"/>
                      </a:rPr>
                      <m:t>𝐼</m:t>
                    </m:r>
                  </m:oMath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400" dirty="0">
                    <a:solidFill>
                      <a:srgbClr val="1F497D"/>
                    </a:solidFill>
                    <a:latin typeface="Calibri" pitchFamily="34" charset="0"/>
                    <a:ea typeface="Calibri"/>
                    <a:cs typeface="Times New Roman"/>
                  </a:rPr>
                  <a:t>(Original biometric)</a:t>
                </a: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2971800"/>
                <a:ext cx="1188720" cy="914400"/>
              </a:xfrm>
              <a:prstGeom prst="rect">
                <a:avLst/>
              </a:prstGeom>
              <a:blipFill rotWithShape="1">
                <a:blip r:embed="rId9"/>
                <a:stretch>
                  <a:fillRect t="-5229" b="-8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6247509" y="4765257"/>
            <a:ext cx="1593912" cy="32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 smtClean="0">
                <a:solidFill>
                  <a:srgbClr val="1F497D"/>
                </a:solidFill>
                <a:latin typeface="Calibri" pitchFamily="34" charset="0"/>
                <a:ea typeface="Calibri"/>
                <a:cs typeface="Times New Roman"/>
              </a:rPr>
              <a:t>(Pseudo-biometric)</a:t>
            </a:r>
            <a:endParaRPr lang="en-US" sz="1400" dirty="0">
              <a:solidFill>
                <a:srgbClr val="1F497D"/>
              </a:solidFill>
              <a:latin typeface="Calibri" pitchFamily="34" charset="0"/>
              <a:ea typeface="Calibri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n 39"/>
              <p:cNvSpPr/>
              <p:nvPr/>
            </p:nvSpPr>
            <p:spPr>
              <a:xfrm>
                <a:off x="6368493" y="4191000"/>
                <a:ext cx="1351943" cy="640080"/>
              </a:xfrm>
              <a:prstGeom prst="ca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Transformed template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40" name="Can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493" y="4191000"/>
                <a:ext cx="1351943" cy="640080"/>
              </a:xfrm>
              <a:prstGeom prst="can">
                <a:avLst/>
              </a:prstGeom>
              <a:blipFill rotWithShape="1">
                <a:blip r:embed="rId10"/>
                <a:stretch>
                  <a:fillRect b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08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 animBg="1"/>
      <p:bldP spid="15" grpId="0" animBg="1"/>
      <p:bldP spid="22" grpId="0"/>
      <p:bldP spid="24" grpId="0"/>
      <p:bldP spid="85" grpId="0" animBg="1"/>
      <p:bldP spid="86" grpId="0"/>
      <p:bldP spid="34" grpId="0" animBg="1"/>
      <p:bldP spid="35" grpId="0" animBg="1"/>
      <p:bldP spid="38" grpId="0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Non-invertibility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6324600" cy="449885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17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6388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1. (</a:t>
            </a:r>
            <a:r>
              <a:rPr lang="en-US" dirty="0"/>
              <a:t>a) Original face templates, (b)-(c) Transformed and recovered templates </a:t>
            </a:r>
            <a:r>
              <a:rPr lang="en-US" dirty="0" smtClean="0"/>
              <a:t>for GRP, and </a:t>
            </a:r>
          </a:p>
          <a:p>
            <a:r>
              <a:rPr lang="en-US" dirty="0" smtClean="0"/>
              <a:t>(</a:t>
            </a:r>
            <a:r>
              <a:rPr lang="en-US" dirty="0"/>
              <a:t>d)-(e) Transformed and recovered templates for FRP.</a:t>
            </a:r>
          </a:p>
        </p:txBody>
      </p:sp>
    </p:spTree>
    <p:extLst>
      <p:ext uri="{BB962C8B-B14F-4D97-AF65-F5344CB8AC3E}">
        <p14:creationId xmlns:p14="http://schemas.microsoft.com/office/powerpoint/2010/main" val="15405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(EER%)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18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41128138"/>
                  </p:ext>
                </p:extLst>
              </p:nvPr>
            </p:nvGraphicFramePr>
            <p:xfrm>
              <a:off x="609600" y="1549144"/>
              <a:ext cx="7772400" cy="40896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72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Database</a:t>
                          </a:r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Thermal 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Palmprint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Palm-vein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Finger-vein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Scheme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CASIA-NIR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IRIS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PolyU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CASIA-MS</a:t>
                          </a:r>
                          <a:r>
                            <a:rPr lang="en-US" baseline="0" dirty="0" smtClean="0"/>
                            <a:t> V1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SMDULA-MT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Original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14.51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1.20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4.48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0.72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10.15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1.54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7.10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1.13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6.51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0.89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5.63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0.79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7.56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081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10.12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1.47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16.56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1.23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6.26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1.18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19.21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2.37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12.30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1.65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8.10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1.33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7.65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1.32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12.45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1.98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19.91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2.87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15.45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2.03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5.83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1.33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13.85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1.71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11.46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1.32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7.30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1.04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6.17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0.98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10.65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1.21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17.48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2.11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BioHash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16.18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1.91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5.99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1.03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14.39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1.27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11.85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1.41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7.41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0.97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7.63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2.16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10.34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0.97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15.16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2.14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41128138"/>
                  </p:ext>
                </p:extLst>
              </p:nvPr>
            </p:nvGraphicFramePr>
            <p:xfrm>
              <a:off x="609600" y="1549144"/>
              <a:ext cx="7772400" cy="40896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72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Database</a:t>
                          </a:r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Thermal 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Palmprint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Palm-vein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Finger-vein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Scheme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CASIA-NIR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IRIS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PolyU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CASIA-MS</a:t>
                          </a:r>
                          <a:r>
                            <a:rPr lang="en-US" baseline="0" dirty="0" smtClean="0"/>
                            <a:t> V1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SMDULA-MT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Original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4444" t="-250000" r="-7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4444" t="-250000" r="-6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4444" t="-250000" r="-5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4444" t="-250000" r="-4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4444" t="-250000" r="-3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4444" t="-250000" r="-2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4444" t="-250000" r="-1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4444" t="-250000" b="-315385"/>
                          </a:stretch>
                        </a:blipFill>
                      </a:tcPr>
                    </a:tc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4444" t="-350000" r="-7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4444" t="-350000" r="-6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4444" t="-350000" r="-5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4444" t="-350000" r="-4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4444" t="-350000" r="-3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4444" t="-350000" r="-2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4444" t="-350000" r="-1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4444" t="-350000" b="-215385"/>
                          </a:stretch>
                        </a:blipFill>
                      </a:tcPr>
                    </a:tc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4444" t="-450000" r="-7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4444" t="-450000" r="-6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4444" t="-450000" r="-5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4444" t="-450000" r="-4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4444" t="-450000" r="-3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4444" t="-450000" r="-2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4444" t="-450000" r="-1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4444" t="-450000" b="-115385"/>
                          </a:stretch>
                        </a:blipFill>
                      </a:tcPr>
                    </a:tc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BioHash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4444" t="-550000" r="-7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4444" t="-550000" r="-6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4444" t="-550000" r="-5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4444" t="-550000" r="-4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4444" t="-550000" r="-3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4444" t="-550000" r="-2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4444" t="-550000" r="-1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4444" t="-550000" b="-1538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066800" y="28194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97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(DI) </a:t>
            </a:r>
            <a:r>
              <a:rPr lang="en-US" dirty="0"/>
              <a:t>at 95% significance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19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59582445"/>
                  </p:ext>
                </p:extLst>
              </p:nvPr>
            </p:nvGraphicFramePr>
            <p:xfrm>
              <a:off x="457200" y="1722120"/>
              <a:ext cx="8229600" cy="3840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682"/>
                    <a:gridCol w="847165"/>
                    <a:gridCol w="847165"/>
                    <a:gridCol w="847165"/>
                    <a:gridCol w="847165"/>
                    <a:gridCol w="847165"/>
                    <a:gridCol w="847165"/>
                    <a:gridCol w="847165"/>
                    <a:gridCol w="1075763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Database</a:t>
                          </a:r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Thermal 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Palmprint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Palm-vein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Finger-vein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Scheme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CASIA-NIR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IRIS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PolyU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CASIA-MS</a:t>
                          </a:r>
                          <a:r>
                            <a:rPr lang="en-US" baseline="0" dirty="0" smtClean="0"/>
                            <a:t> V1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SMDULA-MT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Original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1.678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0.271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3.893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0.256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2.231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0.114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2.232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3.315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0.141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3.383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0.423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2.873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0.321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2.210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1.152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1.172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0.121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2.814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0.231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1.384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0.085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1.010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0.132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2.817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0.112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2.681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0.231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2.213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0.132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1.201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1.487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1.652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0.341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3.210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0.323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2.010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0.093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1.161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0.089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3.214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0.126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3.423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0.423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2.398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0.230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1.314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1.345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BioHash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1.649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0.212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3.004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0.326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1.819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0.121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1.213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0.137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3.152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0.105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3.360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0.132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2.310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0.463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1.335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1.214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59582445"/>
                  </p:ext>
                </p:extLst>
              </p:nvPr>
            </p:nvGraphicFramePr>
            <p:xfrm>
              <a:off x="457200" y="1722120"/>
              <a:ext cx="8229600" cy="3840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3682"/>
                    <a:gridCol w="847165"/>
                    <a:gridCol w="847165"/>
                    <a:gridCol w="847165"/>
                    <a:gridCol w="847165"/>
                    <a:gridCol w="847165"/>
                    <a:gridCol w="847165"/>
                    <a:gridCol w="847165"/>
                    <a:gridCol w="1075763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Database</a:t>
                          </a:r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Thermal 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Palmprint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Palm-vein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Finger-vein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Scheme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CASIA-NIR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IRIS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PolyU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CASIA-MS</a:t>
                          </a:r>
                          <a:r>
                            <a:rPr lang="en-US" baseline="0" dirty="0" smtClean="0"/>
                            <a:t> V1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SMDULA-MT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Original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44604" t="-204762" r="-726619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4604" t="-204762" r="-626619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4604" t="-204762" r="-526619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4604" t="-204762" r="-426619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4604" t="-204762" r="-326619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4604" t="-204762" r="-226619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4604" t="-204762" r="-126619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67045" t="-204762" b="-31428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44604" t="-304762" r="-72661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4604" t="-304762" r="-62661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4604" t="-304762" r="-52661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4604" t="-304762" r="-42661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4604" t="-304762" r="-32661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4604" t="-304762" r="-22661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4604" t="-304762" r="-12661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67045" t="-304762" b="-21428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44604" t="-404762" r="-72661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4604" t="-404762" r="-62661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4604" t="-404762" r="-52661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4604" t="-404762" r="-42661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4604" t="-404762" r="-32661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4604" t="-404762" r="-22661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4604" t="-404762" r="-12661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67045" t="-404762" b="-11428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BioHash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44604" t="-504762" r="-72661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4604" t="-504762" r="-62661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4604" t="-504762" r="-52661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4604" t="-504762" r="-42661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4604" t="-504762" r="-32661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4604" t="-504762" r="-22661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4604" t="-504762" r="-12661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67045" t="-504762" b="-1428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066800" y="28194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2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5562600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Introduction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Research Gap and Contributions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Proposed Template Transformation Schemes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Random </a:t>
            </a:r>
            <a:r>
              <a:rPr lang="en-US" dirty="0"/>
              <a:t>Projection based template transformation.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XOR </a:t>
            </a:r>
            <a:r>
              <a:rPr lang="en-US" dirty="0"/>
              <a:t>based template transformation.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Random </a:t>
            </a:r>
            <a:r>
              <a:rPr lang="en-US" dirty="0"/>
              <a:t>Distances based template transformation.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Random </a:t>
            </a:r>
            <a:r>
              <a:rPr lang="en-US" dirty="0"/>
              <a:t>Slope based template transformation.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Polynomial </a:t>
            </a:r>
            <a:r>
              <a:rPr lang="en-US" dirty="0"/>
              <a:t>based template transformation.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Proposed Advance Template Protection using Secret Sharing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Proposed Remote Authentication Architecture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Conclusions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References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Publications</a:t>
            </a:r>
          </a:p>
          <a:p>
            <a:pPr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2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95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(RI%) </a:t>
            </a:r>
            <a:r>
              <a:rPr lang="en-US" dirty="0"/>
              <a:t>at 95% significance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20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3099395"/>
                  </p:ext>
                </p:extLst>
              </p:nvPr>
            </p:nvGraphicFramePr>
            <p:xfrm>
              <a:off x="685800" y="1625344"/>
              <a:ext cx="7772400" cy="40896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72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Database</a:t>
                          </a:r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Thermal 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Palmprint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Palm-vein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Finger-vein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Scheme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CASIA-NIR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IRIS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PolyU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CASIA-MS</a:t>
                          </a:r>
                          <a:r>
                            <a:rPr lang="en-US" baseline="0" dirty="0" smtClean="0"/>
                            <a:t> V1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SMDULA-MT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Original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68.50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1.98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87.92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1.50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80.10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84.99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1.84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83.89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2.13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89.13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2.61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80.12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1.80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68.11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2.83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59.50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2.41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84.50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75.06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1.21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77.61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2.24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74.89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2.52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86.33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2.72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72.43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42.21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3.14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61.00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1.68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83.89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1.93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71.04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2.54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80.99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2.25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77.22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2.21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83.88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2.10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77.45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2.34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45.55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3.74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BioHash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62.00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2.12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85.83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2.16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67.51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2.43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77.60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2.63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82.78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1.75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85.25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2.13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73.10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2.21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54.01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3.54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3099395"/>
                  </p:ext>
                </p:extLst>
              </p:nvPr>
            </p:nvGraphicFramePr>
            <p:xfrm>
              <a:off x="685800" y="1625344"/>
              <a:ext cx="7772400" cy="40896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72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Database</a:t>
                          </a:r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Thermal 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Palmprint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Palm-vein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Finger-vein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Scheme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CASIA-NIR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IRIS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PolyU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CASIA-MS</a:t>
                          </a:r>
                          <a:r>
                            <a:rPr lang="en-US" baseline="0" dirty="0" smtClean="0"/>
                            <a:t> V1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SMDULA-MT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Original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5185" t="-250000" r="-7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5185" t="-250000" r="-6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5185" t="-250000" r="-5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5185" t="-250000" r="-4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5185" t="-250000" r="-3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5185" t="-250000" r="-2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5185" t="-250000" r="-1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5185" t="-250000" b="-315385"/>
                          </a:stretch>
                        </a:blipFill>
                      </a:tcPr>
                    </a:tc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5185" t="-350000" r="-7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5185" t="-350000" r="-6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5185" t="-350000" r="-5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5185" t="-350000" r="-4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5185" t="-350000" r="-3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5185" t="-350000" r="-2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5185" t="-350000" r="-100000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5185" t="-350000" b="-215385"/>
                          </a:stretch>
                        </a:blipFill>
                      </a:tcPr>
                    </a:tc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5185" t="-450000" r="-7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5185" t="-450000" r="-6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5185" t="-450000" r="-5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5185" t="-450000" r="-4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5185" t="-450000" r="-3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5185" t="-450000" r="-2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5185" t="-450000" r="-1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5185" t="-450000" b="-115385"/>
                          </a:stretch>
                        </a:blipFill>
                      </a:tcPr>
                    </a:tc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BioHash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5185" t="-550000" r="-7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5185" t="-550000" r="-6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5185" t="-550000" r="-5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5185" t="-550000" r="-4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5185" t="-550000" r="-3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5185" t="-550000" r="-2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5185" t="-550000" r="-1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5185" t="-550000" b="-1538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066800" y="28194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2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Changeability Performance- (CI)</a:t>
            </a:r>
            <a:r>
              <a:rPr lang="en-US" dirty="0"/>
              <a:t> at 95% significance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21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0962367"/>
                  </p:ext>
                </p:extLst>
              </p:nvPr>
            </p:nvGraphicFramePr>
            <p:xfrm>
              <a:off x="609600" y="1978532"/>
              <a:ext cx="7772400" cy="28220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72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Database</a:t>
                          </a:r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Thermal 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Palmprint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Palm-vein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Finger-vein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Scheme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CASIA-NIR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IRIS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PolyU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CASIA-MS</a:t>
                          </a:r>
                          <a:r>
                            <a:rPr lang="en-US" baseline="0" dirty="0" smtClean="0"/>
                            <a:t> V1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SMDULA-MT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0.133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0.021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0.135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0.014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0.148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0.014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0.164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0.032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0.128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0.019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0.118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0.011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0.174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0.021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0.181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0.031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0.128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0.031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0.131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0.016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0.132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0.027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0.158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0.023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0.123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0.017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0.107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0.024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0.145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0.016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0.164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0.022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0962367"/>
                  </p:ext>
                </p:extLst>
              </p:nvPr>
            </p:nvGraphicFramePr>
            <p:xfrm>
              <a:off x="609600" y="1978532"/>
              <a:ext cx="7772400" cy="28220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72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Database</a:t>
                          </a:r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Thermal Face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Palmprint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Palm-vein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Finger-vein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Scheme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ORL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CASIA-NIR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IRIS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PolyU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CASIA-MS</a:t>
                          </a:r>
                          <a:r>
                            <a:rPr lang="en-US" baseline="0" dirty="0" smtClean="0"/>
                            <a:t> V1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SMDULA-MT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4444" t="-250000" r="-7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4444" t="-250000" r="-6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4444" t="-250000" r="-5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4444" t="-250000" r="-4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4444" t="-250000" r="-3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4444" t="-250000" r="-2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4444" t="-250000" r="-100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4444" t="-250000" b="-115385"/>
                          </a:stretch>
                        </a:blipFill>
                      </a:tcPr>
                    </a:tc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FRP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44444" t="-350000" r="-7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4444" t="-350000" r="-6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4444" t="-350000" r="-5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4444" t="-350000" r="-4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4444" t="-350000" r="-3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4444" t="-350000" r="-2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4444" t="-350000" r="-10000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4444" t="-350000" b="-1538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066800" y="28194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80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Matching Performance (worst-case):</a:t>
            </a:r>
          </a:p>
          <a:p>
            <a:pPr lvl="1"/>
            <a:r>
              <a:rPr lang="en-US" dirty="0" smtClean="0"/>
              <a:t>GRP is slightly degraded but comparable to original.</a:t>
            </a:r>
          </a:p>
          <a:p>
            <a:pPr lvl="1"/>
            <a:r>
              <a:rPr lang="en-US" dirty="0" smtClean="0"/>
              <a:t>FRP better than GRP and closer to original.</a:t>
            </a:r>
          </a:p>
          <a:p>
            <a:pPr lvl="1"/>
            <a:r>
              <a:rPr lang="en-US" dirty="0" err="1" smtClean="0"/>
              <a:t>BioHash</a:t>
            </a:r>
            <a:r>
              <a:rPr lang="en-US" dirty="0" smtClean="0"/>
              <a:t> performs better than GRP.</a:t>
            </a:r>
          </a:p>
          <a:p>
            <a:pPr lvl="1"/>
            <a:r>
              <a:rPr lang="en-US" dirty="0" smtClean="0"/>
              <a:t>FRP performance better or comparable to </a:t>
            </a:r>
            <a:r>
              <a:rPr lang="en-US" dirty="0" err="1" smtClean="0"/>
              <a:t>BioHash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Performance for thermal modalities is low and degrades more for all the transformation approaches.</a:t>
            </a:r>
          </a:p>
          <a:p>
            <a:r>
              <a:rPr lang="en-US" dirty="0"/>
              <a:t>Matching Performance </a:t>
            </a:r>
            <a:r>
              <a:rPr lang="en-US" dirty="0" smtClean="0"/>
              <a:t>(best-case</a:t>
            </a:r>
            <a:r>
              <a:rPr lang="en-US" dirty="0"/>
              <a:t>):</a:t>
            </a:r>
          </a:p>
          <a:p>
            <a:pPr lvl="1"/>
            <a:r>
              <a:rPr lang="en-US" dirty="0" smtClean="0"/>
              <a:t>Nearly 0% EER, high DI (&gt;16), and nearly 100% RI.</a:t>
            </a:r>
          </a:p>
          <a:p>
            <a:r>
              <a:rPr lang="en-US" dirty="0" smtClean="0"/>
              <a:t>Changeability Performance:</a:t>
            </a:r>
          </a:p>
          <a:p>
            <a:pPr lvl="1"/>
            <a:r>
              <a:rPr lang="en-US" dirty="0" smtClean="0"/>
              <a:t>CI is low for both the approaches.</a:t>
            </a:r>
          </a:p>
          <a:p>
            <a:pPr lvl="1"/>
            <a:r>
              <a:rPr lang="en-US" dirty="0" smtClean="0"/>
              <a:t>Cross-matching EER is high, nearly 50%, indicating no-match.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22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610600" cy="510540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700" dirty="0" smtClean="0"/>
                  <a:t>For an input image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/>
                      </a:rPr>
                      <m:t> </m:t>
                    </m:r>
                    <m:r>
                      <a:rPr lang="en-US" sz="2700" i="1" dirty="0" smtClean="0">
                        <a:latin typeface="Cambria Math"/>
                      </a:rPr>
                      <m:t>𝐼</m:t>
                    </m:r>
                    <m:r>
                      <a:rPr lang="en-US" sz="27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700" dirty="0" smtClean="0"/>
                  <a:t>of dimension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/>
                      </a:rPr>
                      <m:t>𝑁</m:t>
                    </m:r>
                    <m:r>
                      <a:rPr lang="en-US" sz="2700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700" b="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endParaRPr lang="en-US" sz="2700" dirty="0" smtClean="0"/>
              </a:p>
              <a:p>
                <a:pPr marL="27432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GRP and FRP have high complexities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), due to matrix multiplication.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700" dirty="0" smtClean="0"/>
                  <a:t>FRP </a:t>
                </a:r>
                <a:r>
                  <a:rPr lang="en-US" sz="2700" dirty="0"/>
                  <a:t>is better than GRP and </a:t>
                </a:r>
                <a:r>
                  <a:rPr lang="en-US" sz="2700" dirty="0" err="1"/>
                  <a:t>BioHash</a:t>
                </a:r>
                <a:r>
                  <a:rPr lang="en-US" sz="2700" dirty="0"/>
                  <a:t>, but </a:t>
                </a:r>
                <a:r>
                  <a:rPr lang="en-US" sz="2700" dirty="0" smtClean="0"/>
                  <a:t>no </a:t>
                </a:r>
                <a:r>
                  <a:rPr lang="en-US" sz="2700" dirty="0"/>
                  <a:t>dimensionality reduction is possible using FRP.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700" dirty="0" smtClean="0"/>
                  <a:t>Matching performance is low overall.</a:t>
                </a:r>
                <a:endParaRPr lang="en-US" sz="2700" dirty="0"/>
              </a:p>
              <a:p>
                <a:pPr>
                  <a:spcAft>
                    <a:spcPts val="600"/>
                  </a:spcAft>
                </a:pPr>
                <a:r>
                  <a:rPr lang="en-US" sz="2700" dirty="0" smtClean="0"/>
                  <a:t>Non-suitability of approach for thermal modalities.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700" dirty="0" smtClean="0"/>
                  <a:t>Signal level transforms not enough.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700" dirty="0" smtClean="0"/>
                  <a:t>Transformations must be induced at feature level.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610600" cy="5105400"/>
              </a:xfrm>
              <a:blipFill rotWithShape="1">
                <a:blip r:embed="rId2"/>
                <a:stretch>
                  <a:fillRect l="-637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23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2. XOR </a:t>
            </a:r>
            <a:r>
              <a:rPr lang="en-US" sz="3600" dirty="0"/>
              <a:t>based </a:t>
            </a:r>
            <a:r>
              <a:rPr lang="en-US" sz="3600" dirty="0" smtClean="0"/>
              <a:t>Template Transformation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609600" y="5124450"/>
            <a:ext cx="7467600" cy="895350"/>
          </a:xfrm>
        </p:spPr>
        <p:txBody>
          <a:bodyPr>
            <a:normAutofit/>
          </a:bodyPr>
          <a:lstStyle/>
          <a:p>
            <a:r>
              <a:rPr lang="en-US" sz="2400" dirty="0"/>
              <a:t>Motivation: A new salting approach </a:t>
            </a:r>
            <a:r>
              <a:rPr lang="en-US" sz="2400" dirty="0" smtClean="0"/>
              <a:t>competitive </a:t>
            </a:r>
            <a:r>
              <a:rPr lang="en-US" sz="2400" dirty="0"/>
              <a:t>to </a:t>
            </a:r>
            <a:r>
              <a:rPr lang="en-US" sz="2400" dirty="0" smtClean="0"/>
              <a:t>RP with less complexity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24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Log-Gabor Filters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25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5334000"/>
          </a:xfrm>
        </p:spPr>
        <p:txBody>
          <a:bodyPr/>
          <a:lstStyle/>
          <a:p>
            <a:r>
              <a:rPr lang="en-US" dirty="0" smtClean="0"/>
              <a:t>Input image     Feature extraction    Feature transformation.</a:t>
            </a:r>
          </a:p>
          <a:p>
            <a:pPr>
              <a:spcAft>
                <a:spcPts val="600"/>
              </a:spcAft>
            </a:pPr>
            <a:r>
              <a:rPr lang="en-US" dirty="0"/>
              <a:t>Feature </a:t>
            </a:r>
            <a:r>
              <a:rPr lang="en-US" dirty="0" smtClean="0"/>
              <a:t>extraction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L</a:t>
            </a:r>
            <a:r>
              <a:rPr lang="en-US" dirty="0" smtClean="0"/>
              <a:t>og-Gabor filters at multiple scales (4) and orientations(6).</a:t>
            </a:r>
          </a:p>
          <a:p>
            <a:pPr lvl="1"/>
            <a:r>
              <a:rPr lang="en-US" dirty="0" smtClean="0"/>
              <a:t>Significant increase in dimensionality of feature (24 times).</a:t>
            </a:r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53050" y="1491343"/>
            <a:ext cx="27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3048000"/>
            <a:ext cx="7421880" cy="2781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600" y="5708211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Fig. 2 Sample </a:t>
            </a:r>
            <a:r>
              <a:rPr lang="en-US" dirty="0"/>
              <a:t>images for log-Gabor filtering (a) Original image, (b)-(c) Log-Gabor magnitude and phase patterns at </a:t>
            </a:r>
            <a:r>
              <a:rPr lang="en-US" dirty="0" smtClean="0"/>
              <a:t>n=4 </a:t>
            </a:r>
            <a:r>
              <a:rPr lang="en-US" dirty="0"/>
              <a:t>scales and </a:t>
            </a:r>
            <a:r>
              <a:rPr lang="en-US" dirty="0" smtClean="0"/>
              <a:t>m=6 </a:t>
            </a:r>
            <a:r>
              <a:rPr lang="en-US" dirty="0"/>
              <a:t>orientations.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38400" y="1491343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6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57200" y="1238071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Multi-level Distortions </a:t>
            </a:r>
            <a:r>
              <a:rPr lang="en-US" sz="2400" dirty="0">
                <a:solidFill>
                  <a:prstClr val="black"/>
                </a:solidFill>
              </a:rPr>
              <a:t>using Random Projections and </a:t>
            </a:r>
            <a:r>
              <a:rPr lang="en-US" sz="2400" dirty="0" smtClean="0">
                <a:solidFill>
                  <a:prstClr val="black"/>
                </a:solidFill>
              </a:rPr>
              <a:t>XOR based Salting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4357" y="5678269"/>
            <a:ext cx="8288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H. </a:t>
            </a:r>
            <a:r>
              <a:rPr lang="en-US" dirty="0" err="1"/>
              <a:t>Kaur</a:t>
            </a:r>
            <a:r>
              <a:rPr lang="en-US" dirty="0"/>
              <a:t>, P. </a:t>
            </a:r>
            <a:r>
              <a:rPr lang="en-US" dirty="0" err="1"/>
              <a:t>Khanna</a:t>
            </a:r>
            <a:r>
              <a:rPr lang="en-US" dirty="0"/>
              <a:t>, “</a:t>
            </a:r>
            <a:r>
              <a:rPr lang="en-US" i="1" dirty="0"/>
              <a:t>Cancelable features using log-Gabor filters for biometric authentication</a:t>
            </a:r>
            <a:r>
              <a:rPr lang="en-US" dirty="0"/>
              <a:t>,” Multimedia Tools and Applications, vol. 76, no. 4, pp. 4673--4694, 2017. </a:t>
            </a:r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26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1518" y="3384876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prstClr val="black"/>
                </a:solidFill>
                <a:latin typeface="Calibri" pitchFamily="34" charset="0"/>
              </a:rPr>
              <a:t>log-Gabor </a:t>
            </a:r>
          </a:p>
          <a:p>
            <a:pPr algn="ctr"/>
            <a:r>
              <a:rPr lang="en-US" sz="1400" i="1" dirty="0" smtClean="0">
                <a:solidFill>
                  <a:prstClr val="black"/>
                </a:solidFill>
                <a:latin typeface="Calibri" pitchFamily="34" charset="0"/>
              </a:rPr>
              <a:t>filtering</a:t>
            </a:r>
            <a:endParaRPr lang="en-US" sz="1400" i="1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462257" y="3944779"/>
            <a:ext cx="0" cy="72237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29512" y="4375475"/>
                <a:ext cx="1232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   </a:t>
                </a:r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Key matrix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𝑅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512" y="4375475"/>
                <a:ext cx="1232745" cy="307777"/>
              </a:xfrm>
              <a:prstGeom prst="rect">
                <a:avLst/>
              </a:prstGeom>
              <a:blipFill rotWithShape="1">
                <a:blip r:embed="rId3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380217" y="4678680"/>
            <a:ext cx="2423160" cy="0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50777" y="3396139"/>
                <a:ext cx="914400" cy="53035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𝑅𝑃</m:t>
                          </m:r>
                        </m:sup>
                      </m:sSup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𝑅𝐼</m:t>
                      </m:r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777" y="3396139"/>
                <a:ext cx="914400" cy="53035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2209800" y="3683296"/>
            <a:ext cx="8229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TextBox 10"/>
          <p:cNvSpPr txBox="1"/>
          <p:nvPr/>
        </p:nvSpPr>
        <p:spPr>
          <a:xfrm>
            <a:off x="1886080" y="3335240"/>
            <a:ext cx="14336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i="1" dirty="0" smtClean="0">
                <a:solidFill>
                  <a:prstClr val="black"/>
                </a:solidFill>
                <a:latin typeface="Calibri" pitchFamily="34" charset="0"/>
              </a:rPr>
              <a:t>Random</a:t>
            </a:r>
          </a:p>
          <a:p>
            <a:pPr algn="ctr"/>
            <a:r>
              <a:rPr lang="en-US" sz="1400" i="1" dirty="0" smtClean="0">
                <a:solidFill>
                  <a:prstClr val="black"/>
                </a:solidFill>
                <a:latin typeface="Calibri" pitchFamily="34" charset="0"/>
              </a:rPr>
              <a:t>Projection</a:t>
            </a:r>
            <a:endParaRPr lang="en-US" sz="1400" i="1" dirty="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846521" y="3389407"/>
                <a:ext cx="640080" cy="5316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1400" i="1" dirty="0" smtClean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1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𝑚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</m:sSubSup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/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521" y="3389407"/>
                <a:ext cx="640080" cy="5316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768067" y="4397341"/>
                <a:ext cx="640080" cy="53035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1400" i="1" dirty="0" smtClean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𝑓𝑠</m:t>
                          </m:r>
                        </m:e>
                        <m:sub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𝑚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</m:sSubSup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/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067" y="4397341"/>
                <a:ext cx="640080" cy="53035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4803377" y="4495800"/>
            <a:ext cx="73152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</a:rPr>
              <a:t>XOR</a:t>
            </a:r>
            <a:endParaRPr lang="en-US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530327" y="4673403"/>
            <a:ext cx="2331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6977" y="4375475"/>
                <a:ext cx="1765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       Random Grid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𝑅𝐺</m:t>
                    </m:r>
                  </m:oMath>
                </a14:m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 </a:t>
                </a:r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77" y="4375475"/>
                <a:ext cx="1765447" cy="307777"/>
              </a:xfrm>
              <a:prstGeom prst="rect">
                <a:avLst/>
              </a:prstGeom>
              <a:blipFill rotWithShape="1">
                <a:blip r:embed="rId7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15" idx="0"/>
            <a:endCxn id="51" idx="2"/>
          </p:cNvCxnSpPr>
          <p:nvPr/>
        </p:nvCxnSpPr>
        <p:spPr>
          <a:xfrm flipH="1" flipV="1">
            <a:off x="6083537" y="3916546"/>
            <a:ext cx="4570" cy="4807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69398" y="3921077"/>
            <a:ext cx="788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prstClr val="black"/>
                </a:solidFill>
                <a:latin typeface="Calibri" pitchFamily="34" charset="0"/>
              </a:rPr>
              <a:t>Median  filtering</a:t>
            </a:r>
            <a:endParaRPr lang="en-US" sz="1400" i="1" dirty="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086600" y="3781250"/>
                <a:ext cx="621119" cy="5316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1400" i="1" dirty="0" smtClean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𝑇𝑓</m:t>
                          </m:r>
                        </m:e>
                        <m:sub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𝑚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</m:sSubSup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/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3781250"/>
                <a:ext cx="621119" cy="53167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/>
          <p:cNvSpPr/>
          <p:nvPr/>
        </p:nvSpPr>
        <p:spPr>
          <a:xfrm rot="5400000" flipH="1" flipV="1">
            <a:off x="3535680" y="4130040"/>
            <a:ext cx="182880" cy="19202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Text Box 37"/>
          <p:cNvSpPr txBox="1"/>
          <p:nvPr/>
        </p:nvSpPr>
        <p:spPr>
          <a:xfrm>
            <a:off x="2701866" y="5105400"/>
            <a:ext cx="1843390" cy="2286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en-US" sz="1400" dirty="0">
                <a:solidFill>
                  <a:prstClr val="black"/>
                </a:solidFill>
                <a:latin typeface="Calibri" pitchFamily="34" charset="0"/>
                <a:ea typeface="Calibri"/>
                <a:cs typeface="Times New Roman"/>
              </a:rPr>
              <a:t>Signal level distortion</a:t>
            </a:r>
          </a:p>
        </p:txBody>
      </p:sp>
      <p:sp>
        <p:nvSpPr>
          <p:cNvPr id="27" name="Left Brace 26"/>
          <p:cNvSpPr/>
          <p:nvPr/>
        </p:nvSpPr>
        <p:spPr>
          <a:xfrm rot="5400000" flipH="1" flipV="1">
            <a:off x="5434449" y="4367648"/>
            <a:ext cx="182880" cy="1445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Text Box 37"/>
          <p:cNvSpPr txBox="1"/>
          <p:nvPr/>
        </p:nvSpPr>
        <p:spPr>
          <a:xfrm>
            <a:off x="4648200" y="5096588"/>
            <a:ext cx="2092943" cy="23741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  <a:ea typeface="Calibri"/>
                <a:cs typeface="Times New Roman"/>
              </a:rPr>
              <a:t>Feature level </a:t>
            </a:r>
            <a:r>
              <a:rPr lang="en-US" sz="1400" dirty="0">
                <a:solidFill>
                  <a:prstClr val="black"/>
                </a:solidFill>
                <a:latin typeface="Calibri" pitchFamily="34" charset="0"/>
                <a:ea typeface="Calibri"/>
                <a:cs typeface="Times New Roman"/>
              </a:rPr>
              <a:t>distortion</a:t>
            </a:r>
          </a:p>
        </p:txBody>
      </p:sp>
      <p:sp>
        <p:nvSpPr>
          <p:cNvPr id="33" name="Rounded Rectangular Callout 32"/>
          <p:cNvSpPr/>
          <p:nvPr/>
        </p:nvSpPr>
        <p:spPr>
          <a:xfrm>
            <a:off x="5560043" y="2315290"/>
            <a:ext cx="2362200" cy="686177"/>
          </a:xfrm>
          <a:prstGeom prst="wedgeRoundRectCallout">
            <a:avLst>
              <a:gd name="adj1" fmla="val 3273"/>
              <a:gd name="adj2" fmla="val 9052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  <a:ea typeface="Calibri"/>
                <a:cs typeface="Times New Roman"/>
              </a:rPr>
              <a:t>De-sampling reduces dimensionality by </a:t>
            </a:r>
            <a:r>
              <a:rPr lang="en-US" sz="1400" b="1" dirty="0" smtClean="0">
                <a:solidFill>
                  <a:prstClr val="black"/>
                </a:solidFill>
                <a:latin typeface="Calibri" pitchFamily="34" charset="0"/>
                <a:ea typeface="Calibri"/>
                <a:cs typeface="Times New Roman"/>
              </a:rPr>
              <a:t>50%</a:t>
            </a:r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  <a:ea typeface="Calibri"/>
                <a:cs typeface="Times New Roman"/>
              </a:rPr>
              <a:t> at feature level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Calibri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Box 6"/>
              <p:cNvSpPr txBox="1"/>
              <p:nvPr/>
            </p:nvSpPr>
            <p:spPr>
              <a:xfrm>
                <a:off x="2334332" y="4727135"/>
                <a:ext cx="2578458" cy="1397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400" i="1" dirty="0" smtClean="0">
                    <a:solidFill>
                      <a:srgbClr val="1F497D"/>
                    </a:solidFill>
                    <a:latin typeface="Calibri" pitchFamily="34" charset="0"/>
                    <a:ea typeface="Calibri"/>
                    <a:cs typeface="Times New Roman"/>
                  </a:rPr>
                  <a:t>Input user-specific token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1F497D"/>
                        </a:solidFill>
                        <a:latin typeface="Cambria Math"/>
                        <a:ea typeface="Calibri"/>
                        <a:cs typeface="Times New Roman"/>
                      </a:rPr>
                      <m:t>𝑅</m:t>
                    </m:r>
                    <m:r>
                      <a:rPr lang="en-US" sz="1400" b="0" i="1" dirty="0" smtClean="0">
                        <a:solidFill>
                          <a:srgbClr val="1F497D"/>
                        </a:solidFill>
                        <a:latin typeface="Cambria Math"/>
                        <a:ea typeface="Calibri"/>
                        <a:cs typeface="Times New Roman"/>
                      </a:rPr>
                      <m:t> &amp;</m:t>
                    </m:r>
                  </m:oMath>
                </a14:m>
                <a:r>
                  <a:rPr lang="en-US" sz="1400" i="1" dirty="0">
                    <a:solidFill>
                      <a:srgbClr val="1F497D"/>
                    </a:solidFill>
                    <a:latin typeface="Calibri" pitchFamily="34" charset="0"/>
                    <a:ea typeface="Calibri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1F497D"/>
                        </a:solidFill>
                        <a:latin typeface="Cambria Math"/>
                        <a:ea typeface="Calibri"/>
                        <a:cs typeface="Times New Roman"/>
                      </a:rPr>
                      <m:t>𝑅𝐺</m:t>
                    </m:r>
                  </m:oMath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39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332" y="4727135"/>
                <a:ext cx="2578458" cy="139700"/>
              </a:xfrm>
              <a:prstGeom prst="rect">
                <a:avLst/>
              </a:prstGeom>
              <a:blipFill rotWithShape="1">
                <a:blip r:embed="rId9"/>
                <a:stretch>
                  <a:fillRect l="-709" b="-173913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Box 33"/>
          <p:cNvSpPr txBox="1"/>
          <p:nvPr/>
        </p:nvSpPr>
        <p:spPr>
          <a:xfrm>
            <a:off x="6403577" y="3343736"/>
            <a:ext cx="1213440" cy="5240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00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 pitchFamily="34" charset="0"/>
                <a:ea typeface="Calibri"/>
                <a:cs typeface="Times New Roman"/>
              </a:rPr>
              <a:t>De-sampling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Calibri"/>
              <a:cs typeface="Times New Roman"/>
            </a:endParaRPr>
          </a:p>
        </p:txBody>
      </p:sp>
      <p:sp>
        <p:nvSpPr>
          <p:cNvPr id="48" name="Rounded Rectangular Callout 47"/>
          <p:cNvSpPr/>
          <p:nvPr/>
        </p:nvSpPr>
        <p:spPr>
          <a:xfrm>
            <a:off x="1806970" y="2315290"/>
            <a:ext cx="2296752" cy="797998"/>
          </a:xfrm>
          <a:prstGeom prst="wedgeRoundRectCallout">
            <a:avLst>
              <a:gd name="adj1" fmla="val -3962"/>
              <a:gd name="adj2" fmla="val 8929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  <a:ea typeface="Calibri"/>
                <a:cs typeface="Times New Roman"/>
              </a:rPr>
              <a:t>Random Projection is used to reduce dimensionality by </a:t>
            </a:r>
            <a:r>
              <a:rPr lang="en-US" sz="1400" b="1" dirty="0" smtClean="0">
                <a:solidFill>
                  <a:prstClr val="black"/>
                </a:solidFill>
                <a:latin typeface="Calibri" pitchFamily="34" charset="0"/>
                <a:ea typeface="Calibri"/>
                <a:cs typeface="Times New Roman"/>
              </a:rPr>
              <a:t>50%</a:t>
            </a:r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  <a:ea typeface="Calibri"/>
                <a:cs typeface="Times New Roman"/>
              </a:rPr>
              <a:t> at signal level</a:t>
            </a:r>
            <a:endParaRPr lang="en-US" sz="1400" dirty="0">
              <a:solidFill>
                <a:prstClr val="black"/>
              </a:solidFill>
              <a:latin typeface="Calibri" pitchFamily="34" charset="0"/>
              <a:ea typeface="Calibri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5763497" y="3384876"/>
                <a:ext cx="640080" cy="5316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endParaRPr lang="en-US" sz="1400" i="1" dirty="0" smtClean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𝑓𝑚</m:t>
                          </m:r>
                        </m:e>
                        <m:sub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𝑚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</m:sSubSup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/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497" y="3384876"/>
                <a:ext cx="640080" cy="53167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>
            <a:stCxn id="13" idx="2"/>
            <a:endCxn id="16" idx="0"/>
          </p:cNvCxnSpPr>
          <p:nvPr/>
        </p:nvCxnSpPr>
        <p:spPr>
          <a:xfrm>
            <a:off x="5166561" y="3921077"/>
            <a:ext cx="2576" cy="5747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990600" y="4419600"/>
            <a:ext cx="1374377" cy="55947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rgbClr val="1F497D"/>
                </a:solidFill>
                <a:latin typeface="Calibri" pitchFamily="34" charset="0"/>
                <a:ea typeface="Calibri"/>
                <a:cs typeface="Times New Roman"/>
              </a:rPr>
              <a:t>user- specific  token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376669" y="4312920"/>
            <a:ext cx="2576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974714" y="3668332"/>
            <a:ext cx="868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021080" y="3200400"/>
                <a:ext cx="118872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alibri" pitchFamily="34" charset="0"/>
                  </a:rPr>
                  <a:t>Input </a:t>
                </a:r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template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prstClr val="black"/>
                        </a:solidFill>
                        <a:latin typeface="Cambria Math"/>
                      </a:rPr>
                      <m:t>𝐼</m:t>
                    </m:r>
                  </m:oMath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400" dirty="0">
                    <a:solidFill>
                      <a:srgbClr val="1F497D"/>
                    </a:solidFill>
                    <a:latin typeface="Calibri" pitchFamily="34" charset="0"/>
                    <a:ea typeface="Calibri"/>
                    <a:cs typeface="Times New Roman"/>
                  </a:rPr>
                  <a:t>(Original biometric)</a:t>
                </a: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" y="3200400"/>
                <a:ext cx="1188720" cy="914400"/>
              </a:xfrm>
              <a:prstGeom prst="rect">
                <a:avLst/>
              </a:prstGeom>
              <a:blipFill rotWithShape="1">
                <a:blip r:embed="rId11"/>
                <a:stretch>
                  <a:fillRect t="-5229" b="-8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6559488" y="5084661"/>
            <a:ext cx="1593912" cy="32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 smtClean="0">
                <a:solidFill>
                  <a:srgbClr val="1F497D"/>
                </a:solidFill>
                <a:latin typeface="Calibri" pitchFamily="34" charset="0"/>
                <a:ea typeface="Calibri"/>
                <a:cs typeface="Times New Roman"/>
              </a:rPr>
              <a:t>(Pseudo-biometric)</a:t>
            </a:r>
            <a:endParaRPr lang="en-US" sz="1400" dirty="0">
              <a:solidFill>
                <a:srgbClr val="1F497D"/>
              </a:solidFill>
              <a:latin typeface="Calibri" pitchFamily="34" charset="0"/>
              <a:ea typeface="Calibri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n 52"/>
              <p:cNvSpPr/>
              <p:nvPr/>
            </p:nvSpPr>
            <p:spPr>
              <a:xfrm>
                <a:off x="6680472" y="4510404"/>
                <a:ext cx="1351943" cy="640080"/>
              </a:xfrm>
              <a:prstGeom prst="ca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Calibri" pitchFamily="34" charset="0"/>
                  </a:rPr>
                  <a:t>Transformed template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𝑇𝑓</m:t>
                    </m:r>
                  </m:oMath>
                </a14:m>
                <a:endParaRPr lang="en-US" sz="14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53" name="Can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472" y="4510404"/>
                <a:ext cx="1351943" cy="640080"/>
              </a:xfrm>
              <a:prstGeom prst="can">
                <a:avLst/>
              </a:prstGeom>
              <a:blipFill rotWithShape="1">
                <a:blip r:embed="rId1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lbow Connector 5"/>
          <p:cNvCxnSpPr>
            <a:stCxn id="51" idx="3"/>
            <a:endCxn id="24" idx="0"/>
          </p:cNvCxnSpPr>
          <p:nvPr/>
        </p:nvCxnSpPr>
        <p:spPr>
          <a:xfrm>
            <a:off x="6403577" y="3650711"/>
            <a:ext cx="993583" cy="130539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27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9" grpId="0" animBg="1"/>
      <p:bldP spid="11" grpId="0"/>
      <p:bldP spid="13" grpId="0" animBg="1"/>
      <p:bldP spid="15" grpId="0" animBg="1"/>
      <p:bldP spid="16" grpId="0" animBg="1"/>
      <p:bldP spid="20" grpId="0"/>
      <p:bldP spid="23" grpId="0"/>
      <p:bldP spid="24" grpId="0" animBg="1"/>
      <p:bldP spid="25" grpId="0" animBg="1"/>
      <p:bldP spid="26" grpId="0"/>
      <p:bldP spid="27" grpId="0" animBg="1"/>
      <p:bldP spid="28" grpId="0"/>
      <p:bldP spid="33" grpId="0" animBg="1"/>
      <p:bldP spid="39" grpId="0"/>
      <p:bldP spid="40" grpId="0"/>
      <p:bldP spid="48" grpId="0" animBg="1"/>
      <p:bldP spid="51" grpId="0" animBg="1"/>
      <p:bldP spid="41" grpId="0" animBg="1"/>
      <p:bldP spid="49" grpId="0" animBg="1"/>
      <p:bldP spid="50" grpId="0"/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Non-invertibility using Median Filtering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14/08/2017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Biometric template protection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90" y="1371600"/>
            <a:ext cx="4114800" cy="39935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2401" y="5394592"/>
                <a:ext cx="8762999" cy="1210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Fig. 3.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US" dirty="0"/>
                  <a:t> row</a:t>
                </a:r>
                <a:r>
                  <a:rPr lang="en-US" dirty="0" smtClean="0"/>
                  <a:t>) :  Face image in </a:t>
                </a:r>
                <a:r>
                  <a:rPr lang="en-US" dirty="0"/>
                  <a:t>(a) </a:t>
                </a:r>
                <a:r>
                  <a:rPr lang="en-US" dirty="0" smtClean="0"/>
                  <a:t>is </a:t>
                </a:r>
                <a:r>
                  <a:rPr lang="en-US" dirty="0" err="1" smtClean="0"/>
                  <a:t>XORed</a:t>
                </a:r>
                <a:r>
                  <a:rPr lang="en-US" dirty="0" smtClean="0"/>
                  <a:t> </a:t>
                </a:r>
                <a:r>
                  <a:rPr lang="en-US" dirty="0"/>
                  <a:t>with random grid RG </a:t>
                </a:r>
                <a:r>
                  <a:rPr lang="en-US" dirty="0" smtClean="0"/>
                  <a:t>in (b) and </a:t>
                </a:r>
                <a:r>
                  <a:rPr lang="en-US" dirty="0"/>
                  <a:t>results is (c</a:t>
                </a:r>
                <a:r>
                  <a:rPr lang="en-US" dirty="0" smtClean="0"/>
                  <a:t>);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en-US" dirty="0"/>
                  <a:t> row</a:t>
                </a:r>
                <a:r>
                  <a:rPr lang="en-US" dirty="0" smtClean="0"/>
                  <a:t>) :  output  in (c</a:t>
                </a:r>
                <a:r>
                  <a:rPr lang="en-US" dirty="0"/>
                  <a:t>) </a:t>
                </a:r>
                <a:r>
                  <a:rPr lang="en-US" dirty="0" smtClean="0"/>
                  <a:t>when </a:t>
                </a:r>
                <a:r>
                  <a:rPr lang="en-US" dirty="0" err="1" smtClean="0"/>
                  <a:t>XORed</a:t>
                </a:r>
                <a:r>
                  <a:rPr lang="en-US" dirty="0" smtClean="0"/>
                  <a:t> </a:t>
                </a:r>
                <a:r>
                  <a:rPr lang="en-US" dirty="0"/>
                  <a:t>with RG </a:t>
                </a:r>
                <a:r>
                  <a:rPr lang="en-US" dirty="0" smtClean="0"/>
                  <a:t>in (b</a:t>
                </a:r>
                <a:r>
                  <a:rPr lang="en-US" dirty="0"/>
                  <a:t>), recovers the original image (a); </a:t>
                </a:r>
                <a:endParaRPr lang="en-US" dirty="0" smtClean="0"/>
              </a:p>
              <a:p>
                <a:pPr algn="ctr"/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𝑟𝑑</m:t>
                        </m:r>
                      </m:sup>
                    </m:sSup>
                  </m:oMath>
                </a14:m>
                <a:r>
                  <a:rPr lang="en-US" dirty="0"/>
                  <a:t> row</a:t>
                </a:r>
                <a:r>
                  <a:rPr lang="en-US" dirty="0" smtClean="0"/>
                  <a:t>) :  Median filtered output in (d) when  </a:t>
                </a:r>
                <a:r>
                  <a:rPr lang="en-US" dirty="0" err="1"/>
                  <a:t>XOred</a:t>
                </a:r>
                <a:r>
                  <a:rPr lang="en-US" dirty="0"/>
                  <a:t> with RG (b) recovers </a:t>
                </a:r>
                <a:r>
                  <a:rPr lang="en-US" dirty="0" smtClean="0"/>
                  <a:t> </a:t>
                </a:r>
                <a:r>
                  <a:rPr lang="en-US" dirty="0" err="1"/>
                  <a:t>lossy</a:t>
                </a:r>
                <a:r>
                  <a:rPr lang="en-US" dirty="0"/>
                  <a:t> image (e</a:t>
                </a:r>
                <a:r>
                  <a:rPr lang="en-US" dirty="0" smtClean="0"/>
                  <a:t>).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5394592"/>
                <a:ext cx="8762999" cy="1210203"/>
              </a:xfrm>
              <a:prstGeom prst="rect">
                <a:avLst/>
              </a:prstGeom>
              <a:blipFill rotWithShape="1">
                <a:blip r:embed="rId3"/>
                <a:stretch>
                  <a:fillRect l="-556" t="-2525" r="-556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17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(EER%)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0960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28</a:t>
            </a:fld>
            <a:endParaRPr lang="en-US" dirty="0">
              <a:solidFill>
                <a:srgbClr val="46465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4800" y="1227836"/>
            <a:ext cx="8620553" cy="5273040"/>
            <a:chOff x="533400" y="1227836"/>
            <a:chExt cx="8620553" cy="527304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Content Placeholder 6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13579946"/>
                    </p:ext>
                  </p:extLst>
                </p:nvPr>
              </p:nvGraphicFramePr>
              <p:xfrm>
                <a:off x="533400" y="1227836"/>
                <a:ext cx="8620553" cy="527304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914400"/>
                      <a:gridCol w="1122473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</a:tblGrid>
                    <a:tr h="640080">
                      <a:tc>
                        <a:txBody>
                          <a:bodyPr/>
                          <a:lstStyle/>
                          <a:p>
                            <a:pPr algn="ctr"/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Database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Thermal 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Palmprint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Palm-vein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Finger-vein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Reduce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Scheme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CASIA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CASIA-NIR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IRIS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PolyU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CASIA-MS</a:t>
                            </a:r>
                            <a:r>
                              <a:rPr lang="en-US" sz="1600" baseline="0" dirty="0" smtClean="0"/>
                              <a:t> 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SMDULA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Original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2.17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0.99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0.85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1.83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0.19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0.08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0.33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0.63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2.78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1.03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1.35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0.86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2.64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0.78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0.60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1.03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0.66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RP-XOR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3.65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1.87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0.78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3.51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0.72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0.91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1.22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0.90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1.06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0.46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2.49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0.59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0.25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0.72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BH-50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3.30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0.97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0.62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3.25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1.12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0.65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0.87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0.53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0.82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0.28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BH-75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1.63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2.85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0.91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1.87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0.62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1.75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0.81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2.02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1.95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2.75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0.65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BioPhasor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2.19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1.35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4.13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1.01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1.80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1.04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Content Placeholder 6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513579946"/>
                    </p:ext>
                  </p:extLst>
                </p:nvPr>
              </p:nvGraphicFramePr>
              <p:xfrm>
                <a:off x="533400" y="1227836"/>
                <a:ext cx="8620553" cy="527304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914400"/>
                      <a:gridCol w="1122473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</a:tblGrid>
                    <a:tr h="640080">
                      <a:tc>
                        <a:txBody>
                          <a:bodyPr/>
                          <a:lstStyle/>
                          <a:p>
                            <a:pPr algn="ctr"/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Database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Thermal 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Palmprint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Palm-vein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Finger-vein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Reduce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Scheme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CASIA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CASIA-NIR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IRIS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PolyU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CASIA-MS</a:t>
                            </a:r>
                            <a:r>
                              <a:rPr lang="en-US" sz="1600" baseline="0" dirty="0" smtClean="0"/>
                              <a:t> 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SMDULA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Original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7407" t="-210526" r="-700741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7407" t="-210526" r="-600741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7407" t="-210526" r="-500741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7407" t="-210526" r="-400741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7407" t="-210526" r="-300741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7407" t="-210526" r="-200741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7407" t="-210526" r="-100741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7407" t="-210526" r="-741" b="-6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7407" t="-310526" r="-700741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7407" t="-310526" r="-600741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7407" t="-310526" r="-500741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7407" t="-310526" r="-400741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7407" t="-310526" r="-300741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7407" t="-310526" r="-200741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7407" t="-310526" r="-100741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7407" t="-310526" r="-741" b="-5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RP-XOR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7407" t="-410526" r="-700741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7407" t="-410526" r="-600741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7407" t="-410526" r="-500741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7407" t="-410526" r="-400741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7407" t="-410526" r="-300741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7407" t="-410526" r="-200741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7407" t="-410526" r="-100741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7407" t="-410526" r="-741" b="-4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7407" t="-510526" r="-700741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7407" t="-510526" r="-600741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7407" t="-510526" r="-500741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7407" t="-510526" r="-400741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7407" t="-510526" r="-300741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7407" t="-510526" r="-200741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7407" t="-510526" r="-100741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7407" t="-510526" r="-741" b="-3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BH-50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7407" t="-610526" r="-700741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7407" t="-610526" r="-600741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7407" t="-610526" r="-500741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7407" t="-610526" r="-400741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7407" t="-610526" r="-300741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7407" t="-610526" r="-200741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7407" t="-610526" r="-100741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7407" t="-610526" r="-741" b="-2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BH-75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7407" t="-710526" r="-700741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7407" t="-710526" r="-600741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7407" t="-710526" r="-500741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7407" t="-710526" r="-400741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7407" t="-710526" r="-300741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7407" t="-710526" r="-200741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7407" t="-710526" r="-100741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7407" t="-710526" r="-741" b="-1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BioPhasor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7407" t="-810526" r="-700741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7407" t="-810526" r="-600741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7407" t="-810526" r="-500741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7407" t="-810526" r="-400741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7407" t="-810526" r="-300741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7407" t="-810526" r="-200741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7407" t="-810526" r="-100741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7407" t="-810526" r="-741" b="-13684"/>
                            </a:stretch>
                          </a:blipFill>
                        </a:tcPr>
                      </a:tc>
                    </a:tr>
                  </a:tbl>
                </a:graphicData>
              </a:graphic>
            </p:graphicFrame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1981200" y="22098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96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(DI)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0960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29</a:t>
            </a:fld>
            <a:endParaRPr lang="en-US" dirty="0">
              <a:solidFill>
                <a:srgbClr val="46465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1219200"/>
            <a:ext cx="8620553" cy="5233924"/>
            <a:chOff x="228600" y="1219200"/>
            <a:chExt cx="8620553" cy="523392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Content Placeholder 6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37165291"/>
                    </p:ext>
                  </p:extLst>
                </p:nvPr>
              </p:nvGraphicFramePr>
              <p:xfrm>
                <a:off x="228600" y="1219200"/>
                <a:ext cx="8620553" cy="5233924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914400"/>
                      <a:gridCol w="1122473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</a:tblGrid>
                    <a:tr h="640080">
                      <a:tc>
                        <a:txBody>
                          <a:bodyPr/>
                          <a:lstStyle/>
                          <a:p>
                            <a:pPr algn="ctr"/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Database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Thermal 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Palmprint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Palm-vein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Finger-vein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Reduce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Scheme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CASIA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CASIA-NIR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IRIS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PolyU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CASIA-MS</a:t>
                            </a:r>
                            <a:r>
                              <a:rPr lang="en-US" sz="1600" baseline="0" dirty="0" smtClean="0"/>
                              <a:t> 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SMDULA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Original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4.588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1.390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5.526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4.712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5.773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1.746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8.521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1.960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8.399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1.330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6.469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1.512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5.790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1.424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4.401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1.021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4.932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1.104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4.475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0.987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5.427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1.231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7.214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1.254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8.118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1.254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5.352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4.921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RP-XOR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3.420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1.311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4.112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1.201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3.987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0.987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5.102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6.987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1.540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7.985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1.987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4.874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1.334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4.103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1.651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4.442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1.231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5.126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1.432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4.510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1.201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5.462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1.783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7.373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1.633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8.229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1.430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5.580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1.614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4.988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BH-50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3.854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1.241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4.414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1.224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4.271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1.311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5.410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1.524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6.501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1.656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8.017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1.475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5.104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1.337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4.510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1.024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BH-75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3.010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1.471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4.012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1.351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3.652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1.535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4.201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1.351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6.210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1.741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7.351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1.201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3.921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3.758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1.332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BioPhasor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3.351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1.212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4.575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1.463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4.101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1.498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4.785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1.501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6.422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1.881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7.898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1.543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4.270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1.091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4.042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1.127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Content Placeholder 6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992080538"/>
                    </p:ext>
                  </p:extLst>
                </p:nvPr>
              </p:nvGraphicFramePr>
              <p:xfrm>
                <a:off x="228600" y="1219200"/>
                <a:ext cx="8620553" cy="5233924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914400"/>
                      <a:gridCol w="1122473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</a:tblGrid>
                    <a:tr h="640080">
                      <a:tc>
                        <a:txBody>
                          <a:bodyPr/>
                          <a:lstStyle/>
                          <a:p>
                            <a:pPr algn="ctr"/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Database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Thermal 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Palmprint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Palm-vein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Finger-vein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Reduce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Scheme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CASIA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CASIA-NIR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IRIS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PolyU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CASIA-MS</a:t>
                            </a:r>
                            <a:r>
                              <a:rPr lang="en-US" sz="1600" baseline="0" dirty="0" smtClean="0"/>
                              <a:t> 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SMDULA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Original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248148" t="-212766" r="-700000" b="-6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348148" t="-212766" r="-600000" b="-6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448148" t="-212766" r="-500000" b="-6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548148" t="-212766" r="-400000" b="-6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648148" t="-212766" r="-300000" b="-6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748148" t="-212766" r="-200000" b="-6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848148" t="-212766" r="-100000" b="-6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948148" t="-212766" b="-613830"/>
                            </a:stretch>
                          </a:blipFill>
                        </a:tcPr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248148" t="-312766" r="-700000" b="-5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348148" t="-312766" r="-600000" b="-5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448148" t="-312766" r="-500000" b="-5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548148" t="-312766" r="-400000" b="-5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648148" t="-312766" r="-300000" b="-5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748148" t="-312766" r="-200000" b="-5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848148" t="-312766" r="-100000" b="-5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948148" t="-312766" b="-513830"/>
                            </a:stretch>
                          </a:blipFill>
                        </a:tcPr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RP-XOR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248148" t="-412766" r="-700000" b="-4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348148" t="-412766" r="-600000" b="-4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448148" t="-412766" r="-500000" b="-4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548148" t="-412766" r="-400000" b="-4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648148" t="-412766" r="-300000" b="-4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748148" t="-412766" r="-200000" b="-4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848148" t="-412766" r="-100000" b="-4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948148" t="-412766" b="-413830"/>
                            </a:stretch>
                          </a:blipFill>
                        </a:tcPr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248148" t="-507368" r="-700000" b="-3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348148" t="-507368" r="-600000" b="-3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448148" t="-507368" r="-500000" b="-3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548148" t="-507368" r="-400000" b="-3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648148" t="-507368" r="-300000" b="-3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748148" t="-507368" r="-200000" b="-3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848148" t="-507368" r="-100000" b="-3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948148" t="-507368" b="-309474"/>
                            </a:stretch>
                          </a:blipFill>
                        </a:tcPr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BH-50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248148" t="-613830" r="-700000" b="-2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348148" t="-613830" r="-600000" b="-2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448148" t="-613830" r="-500000" b="-2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548148" t="-613830" r="-400000" b="-2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648148" t="-613830" r="-300000" b="-2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748148" t="-613830" r="-200000" b="-2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848148" t="-613830" r="-100000" b="-2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948148" t="-613830" b="-212766"/>
                            </a:stretch>
                          </a:blipFill>
                        </a:tcPr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BH-75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248148" t="-713830" r="-700000" b="-1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348148" t="-713830" r="-600000" b="-1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448148" t="-713830" r="-500000" b="-1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548148" t="-713830" r="-400000" b="-1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648148" t="-713830" r="-300000" b="-1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748148" t="-713830" r="-200000" b="-1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848148" t="-713830" r="-100000" b="-1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948148" t="-713830" b="-112766"/>
                            </a:stretch>
                          </a:blipFill>
                        </a:tcPr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BioPhasor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248148" t="-813830" r="-700000" b="-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348148" t="-813830" r="-600000" b="-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448148" t="-813830" r="-500000" b="-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548148" t="-813830" r="-400000" b="-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648148" t="-813830" r="-300000" b="-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748148" t="-813830" r="-200000" b="-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848148" t="-813830" r="-100000" b="-12766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3"/>
                            <a:stretch>
                              <a:fillRect l="-948148" t="-813830" b="-12766"/>
                            </a:stretch>
                          </a:blipFill>
                        </a:tcPr>
                      </a:tc>
                    </a:tr>
                  </a:tbl>
                </a:graphicData>
              </a:graphic>
            </p:graphicFrame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1752600" y="22098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66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Biometrics - A Double Edged Sword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14/08/2017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Biometric template protection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51054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Biometrics </a:t>
            </a:r>
            <a:r>
              <a:rPr lang="en-US" sz="2400" dirty="0" smtClean="0"/>
              <a:t>- the </a:t>
            </a:r>
            <a:r>
              <a:rPr lang="en-US" sz="2400" dirty="0"/>
              <a:t>most advanced security solutions </a:t>
            </a:r>
            <a:r>
              <a:rPr lang="en-US" sz="2400" dirty="0" smtClean="0"/>
              <a:t>in </a:t>
            </a:r>
            <a:r>
              <a:rPr lang="en-US" sz="2400" dirty="0"/>
              <a:t>the </a:t>
            </a:r>
            <a:r>
              <a:rPr lang="en-US" sz="2400" dirty="0" smtClean="0"/>
              <a:t>market.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Biometrics offers greater security and convenience than traditional methods of personal recognition.</a:t>
            </a:r>
          </a:p>
          <a:p>
            <a:pPr>
              <a:lnSpc>
                <a:spcPct val="110000"/>
              </a:lnSpc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Biometrics for security and security for biometrics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Risks </a:t>
            </a:r>
            <a:r>
              <a:rPr lang="en-US" sz="2400" dirty="0"/>
              <a:t>- Leaking a Biometric is a Disaster </a:t>
            </a:r>
            <a:endParaRPr lang="en-US" sz="2400" dirty="0" smtClean="0"/>
          </a:p>
          <a:p>
            <a:pPr lvl="1">
              <a:lnSpc>
                <a:spcPct val="110000"/>
              </a:lnSpc>
            </a:pPr>
            <a:r>
              <a:rPr lang="en-US" sz="2100" dirty="0"/>
              <a:t>Password leaked? </a:t>
            </a:r>
            <a:r>
              <a:rPr lang="en-US" sz="2100" dirty="0">
                <a:solidFill>
                  <a:srgbClr val="00B050"/>
                </a:solidFill>
              </a:rPr>
              <a:t>Fine, you can easily replace with a new one</a:t>
            </a:r>
            <a:r>
              <a:rPr lang="en-US" sz="2100" dirty="0"/>
              <a:t>. 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Fingerprint leaked?  </a:t>
            </a:r>
            <a:r>
              <a:rPr lang="en-US" sz="2100" dirty="0">
                <a:solidFill>
                  <a:srgbClr val="FF0000"/>
                </a:solidFill>
              </a:rPr>
              <a:t>Leaked for the rest of your life</a:t>
            </a:r>
            <a:r>
              <a:rPr lang="en-US" sz="21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Lack of </a:t>
            </a:r>
            <a:r>
              <a:rPr lang="en-US" sz="2400" dirty="0"/>
              <a:t>general solutions </a:t>
            </a:r>
            <a:r>
              <a:rPr lang="en-US" sz="2400" dirty="0" smtClean="0"/>
              <a:t>leaves </a:t>
            </a:r>
            <a:r>
              <a:rPr lang="en-US" sz="2400" dirty="0"/>
              <a:t>this as a challenging issue. </a:t>
            </a:r>
            <a:endParaRPr lang="en-US" sz="24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39301" y="5029200"/>
            <a:ext cx="7065398" cy="1203960"/>
            <a:chOff x="533401" y="2667000"/>
            <a:chExt cx="7065398" cy="1203960"/>
          </a:xfrm>
        </p:grpSpPr>
        <p:pic>
          <p:nvPicPr>
            <p:cNvPr id="8" name="Picture 7" descr="face_spoof.jpg"/>
            <p:cNvPicPr>
              <a:picLocks noChangeAspect="1"/>
            </p:cNvPicPr>
            <p:nvPr/>
          </p:nvPicPr>
          <p:blipFill>
            <a:blip r:embed="rId3" cstate="print"/>
            <a:srcRect t="12887" r="31467" b="17010"/>
            <a:stretch>
              <a:fillRect/>
            </a:stretch>
          </p:blipFill>
          <p:spPr>
            <a:xfrm>
              <a:off x="533401" y="2667000"/>
              <a:ext cx="1551455" cy="1188720"/>
            </a:xfrm>
            <a:prstGeom prst="rect">
              <a:avLst/>
            </a:prstGeom>
          </p:spPr>
        </p:pic>
        <p:pic>
          <p:nvPicPr>
            <p:cNvPr id="9" name="Picture 8" descr="fingerprint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600" y="2682240"/>
              <a:ext cx="1779642" cy="1188720"/>
            </a:xfrm>
            <a:prstGeom prst="rect">
              <a:avLst/>
            </a:prstGeom>
          </p:spPr>
        </p:pic>
        <p:pic>
          <p:nvPicPr>
            <p:cNvPr id="10" name="Picture 9" descr="latent.jpg"/>
            <p:cNvPicPr>
              <a:picLocks noChangeAspect="1"/>
            </p:cNvPicPr>
            <p:nvPr/>
          </p:nvPicPr>
          <p:blipFill>
            <a:blip r:embed="rId5" cstate="print"/>
            <a:srcRect r="9818" b="12568"/>
            <a:stretch>
              <a:fillRect/>
            </a:stretch>
          </p:blipFill>
          <p:spPr>
            <a:xfrm>
              <a:off x="3962400" y="2668475"/>
              <a:ext cx="1842517" cy="1188720"/>
            </a:xfrm>
            <a:prstGeom prst="rect">
              <a:avLst/>
            </a:prstGeom>
          </p:spPr>
        </p:pic>
        <p:pic>
          <p:nvPicPr>
            <p:cNvPr id="11" name="Picture 10" descr="Image-1.jpg"/>
            <p:cNvPicPr>
              <a:picLocks noChangeAspect="1"/>
            </p:cNvPicPr>
            <p:nvPr/>
          </p:nvPicPr>
          <p:blipFill rotWithShape="1">
            <a:blip r:embed="rId6" cstate="print"/>
            <a:srcRect l="29444" t="6319" r="11372" b="32826"/>
            <a:stretch/>
          </p:blipFill>
          <p:spPr>
            <a:xfrm>
              <a:off x="5867400" y="2682240"/>
              <a:ext cx="1731399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54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(RI%)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0960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30</a:t>
            </a:fld>
            <a:endParaRPr lang="en-US" dirty="0">
              <a:solidFill>
                <a:srgbClr val="46465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1219200"/>
            <a:ext cx="8620553" cy="5239512"/>
            <a:chOff x="228600" y="1219200"/>
            <a:chExt cx="8620553" cy="523951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Content Placeholder 6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79447291"/>
                    </p:ext>
                  </p:extLst>
                </p:nvPr>
              </p:nvGraphicFramePr>
              <p:xfrm>
                <a:off x="228600" y="1219200"/>
                <a:ext cx="8620553" cy="5239512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914400"/>
                      <a:gridCol w="1122473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</a:tblGrid>
                    <a:tr h="640080">
                      <a:tc>
                        <a:txBody>
                          <a:bodyPr/>
                          <a:lstStyle/>
                          <a:p>
                            <a:pPr algn="ctr"/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Database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Thermal 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Palmprint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Palm-vein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Finger-vein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Reduce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Scheme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CASIA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CASIA-NIR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IRIS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PolyU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CASIA-MS</a:t>
                            </a:r>
                            <a:r>
                              <a:rPr lang="en-US" sz="1600" baseline="0" dirty="0" smtClean="0"/>
                              <a:t> 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SMDULA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Original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92.10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2.24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99.38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94.99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99.31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99.85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0.10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99.79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99.50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0.28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99.36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88.40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3.40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98.13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90.50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3.14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98.67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99.02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0.62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98.87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0.85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98.30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98.72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0.79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RP-XOR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79.50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3.25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96.51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2.43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84.50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3.22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97.40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95.50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2.63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97.80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0.89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97.49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1.38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98.10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1.06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83.51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3.65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97.79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88.50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2.77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98.01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0.89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98.03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0.81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98.66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0.79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98.65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BH-50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81.20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2.87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96.80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86.20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2.31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97.5</m:t>
                                </m:r>
                                <m:r>
                                  <a:rPr lang="en-US" sz="1600" b="0" i="1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97.05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96.50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2.01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98.21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BH-75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73.00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3.17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96.18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75.90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3.32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96.80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95.00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2.55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96.05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1.65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97.40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96.80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BioPhasor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79.20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3.24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1.63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84.11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3.17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96.5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94.01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2.17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97.32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0.84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95.06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2.19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97.48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1.25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Content Placeholder 6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45861646"/>
                    </p:ext>
                  </p:extLst>
                </p:nvPr>
              </p:nvGraphicFramePr>
              <p:xfrm>
                <a:off x="228600" y="1219200"/>
                <a:ext cx="8620553" cy="5239512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914400"/>
                      <a:gridCol w="1122473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</a:tblGrid>
                    <a:tr h="640080">
                      <a:tc>
                        <a:txBody>
                          <a:bodyPr/>
                          <a:lstStyle/>
                          <a:p>
                            <a:pPr algn="ctr"/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Database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Thermal 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Palmprint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Palm-vein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Finger-vein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Reduce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Scheme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CASIA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CASIA-NIR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IRIS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PolyU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CASIA-MS</a:t>
                            </a:r>
                            <a:r>
                              <a:rPr lang="en-US" sz="1600" baseline="0" dirty="0" smtClean="0"/>
                              <a:t> 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SMDULA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Original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212766" r="-700000" b="-6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212766" r="-600000" b="-6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212766" r="-500000" b="-6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212766" r="-400000" b="-6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212766" r="-300000" b="-6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212766" r="-200000" b="-6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212766" r="-100000" b="-6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212766" b="-614894"/>
                            </a:stretch>
                          </a:blipFill>
                        </a:tcPr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312766" r="-700000" b="-5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312766" r="-600000" b="-5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312766" r="-500000" b="-5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312766" r="-400000" b="-5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312766" r="-300000" b="-5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312766" r="-200000" b="-5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312766" r="-100000" b="-51489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312766" b="-514894"/>
                            </a:stretch>
                          </a:blipFill>
                        </a:tcPr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RP-XOR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408421" r="-700000" b="-4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408421" r="-600000" b="-4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408421" r="-500000" b="-4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408421" r="-400000" b="-4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408421" r="-300000" b="-4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408421" r="-200000" b="-4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408421" r="-100000" b="-40947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408421" b="-409474"/>
                            </a:stretch>
                          </a:blipFill>
                        </a:tcPr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513830" r="-700000" b="-3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513830" r="-600000" b="-3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513830" r="-500000" b="-3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513830" r="-400000" b="-3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513830" r="-300000" b="-3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513830" r="-200000" b="-3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513830" r="-100000" b="-3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513830" b="-313830"/>
                            </a:stretch>
                          </a:blipFill>
                        </a:tcPr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BH-50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613830" r="-700000" b="-2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613830" r="-600000" b="-2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613830" r="-500000" b="-2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613830" r="-400000" b="-2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613830" r="-300000" b="-2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613830" r="-200000" b="-2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613830" r="-100000" b="-2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613830" b="-213830"/>
                            </a:stretch>
                          </a:blipFill>
                        </a:tcPr>
                      </a:tc>
                    </a:tr>
                    <a:tr h="57353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BH-75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713830" r="-700000" b="-1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713830" r="-600000" b="-1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713830" r="-500000" b="-1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713830" r="-400000" b="-1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713830" r="-300000" b="-1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713830" r="-200000" b="-1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713830" r="-100000" b="-11383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713830" b="-113830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BioPhasor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805263" r="-700000" b="-12632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805263" r="-600000" b="-12632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805263" r="-500000" b="-12632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805263" r="-400000" b="-12632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805263" r="-300000" b="-12632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805263" r="-200000" b="-12632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805263" r="-100000" b="-12632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805263" b="-12632"/>
                            </a:stretch>
                          </a:blipFill>
                        </a:tcPr>
                      </a:tc>
                    </a:tr>
                  </a:tbl>
                </a:graphicData>
              </a:graphic>
            </p:graphicFrame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1752600" y="22098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66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(CI%)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400800"/>
            <a:ext cx="3505200" cy="365760"/>
          </a:xfrm>
        </p:spPr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31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17952299"/>
                  </p:ext>
                </p:extLst>
              </p:nvPr>
            </p:nvGraphicFramePr>
            <p:xfrm>
              <a:off x="228600" y="2057400"/>
              <a:ext cx="8620553" cy="2366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XOR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0.141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0.131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0.134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0.151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0.028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0.142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0.036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RP-XOR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0.017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0.005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0.025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0.031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0.007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0.022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0.009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0.026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0.015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0.006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0.033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0.012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17952299"/>
                  </p:ext>
                </p:extLst>
              </p:nvPr>
            </p:nvGraphicFramePr>
            <p:xfrm>
              <a:off x="228600" y="2057400"/>
              <a:ext cx="8620553" cy="2366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XOR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213830" r="-7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213830" r="-6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213830" r="-5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213830" r="-4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213830" r="-3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213830" r="-2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213830" r="-1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213830" b="-1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RP-XOR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313830" r="-7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313830" r="-6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313830" r="-5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313830" r="-4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313830" r="-3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313830" r="-2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313830" r="-1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313830" b="-138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7354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Notes: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674100" cy="5334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Dimensionality Reduction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/>
              <a:t>Single-level (XOR): 50%,  Multi-level (RP-XOR):  75%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Matching Performance (worst-case):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/>
              <a:t>XOR </a:t>
            </a:r>
            <a:r>
              <a:rPr lang="en-US" sz="2200" dirty="0"/>
              <a:t>at 50% reduction</a:t>
            </a:r>
            <a:r>
              <a:rPr lang="en-US" sz="2200" dirty="0" smtClean="0"/>
              <a:t> - slightly less, comparable to original 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/>
              <a:t>XOR - better than RP-XOR and </a:t>
            </a:r>
            <a:r>
              <a:rPr lang="en-US" sz="2200" dirty="0" err="1" smtClean="0"/>
              <a:t>BioPhasor</a:t>
            </a:r>
            <a:r>
              <a:rPr lang="en-US" sz="2200" dirty="0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/>
              <a:t>XOR at 50% reduction - less than BH at no reduction.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XOR at 50% reduction </a:t>
            </a:r>
            <a:r>
              <a:rPr lang="en-US" sz="2200" dirty="0" smtClean="0"/>
              <a:t>- better than BH-50 </a:t>
            </a:r>
            <a:r>
              <a:rPr lang="en-US" sz="2200" dirty="0"/>
              <a:t>at </a:t>
            </a:r>
            <a:r>
              <a:rPr lang="en-US" sz="2200" dirty="0" smtClean="0"/>
              <a:t>50% </a:t>
            </a:r>
            <a:r>
              <a:rPr lang="en-US" sz="2200" dirty="0"/>
              <a:t>reduction</a:t>
            </a:r>
            <a:r>
              <a:rPr lang="en-US" sz="2200" dirty="0" smtClean="0"/>
              <a:t>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200" dirty="0" smtClean="0"/>
              <a:t>RP-XOR </a:t>
            </a:r>
            <a:r>
              <a:rPr lang="en-US" sz="2200" dirty="0"/>
              <a:t>at </a:t>
            </a:r>
            <a:r>
              <a:rPr lang="en-US" sz="2200" dirty="0" smtClean="0"/>
              <a:t>75% reduction - comparable to BH-50, </a:t>
            </a:r>
            <a:r>
              <a:rPr lang="en-US" sz="2200" dirty="0" err="1" smtClean="0"/>
              <a:t>BioPhasor</a:t>
            </a:r>
            <a:r>
              <a:rPr lang="en-US" sz="2200" dirty="0" smtClean="0"/>
              <a:t>,  and better than BH-75.</a:t>
            </a:r>
          </a:p>
          <a:p>
            <a:pPr>
              <a:lnSpc>
                <a:spcPct val="110000"/>
              </a:lnSpc>
            </a:pPr>
            <a:r>
              <a:rPr lang="en-US" dirty="0"/>
              <a:t>Matching Performance (best-case):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Nearly 0% EER, high DI </a:t>
            </a:r>
            <a:r>
              <a:rPr lang="en-US" sz="2200" dirty="0" smtClean="0"/>
              <a:t>(&gt;25) </a:t>
            </a:r>
            <a:r>
              <a:rPr lang="en-US" sz="2200" dirty="0"/>
              <a:t>and, nearly 100% RI.</a:t>
            </a:r>
          </a:p>
          <a:p>
            <a:pPr>
              <a:lnSpc>
                <a:spcPct val="110000"/>
              </a:lnSpc>
            </a:pPr>
            <a:r>
              <a:rPr lang="en-US" dirty="0"/>
              <a:t>Changeability Performance: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CI </a:t>
            </a:r>
            <a:r>
              <a:rPr lang="en-US" sz="2200" dirty="0" smtClean="0"/>
              <a:t>– low, Cross-matching </a:t>
            </a:r>
            <a:r>
              <a:rPr lang="en-US" sz="2200" dirty="0"/>
              <a:t>EER is high, nearly 50%, indicating no-match.</a:t>
            </a:r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32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9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63880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XOR based salting with median filtering fulfills the required criteria.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For an input image I of dimension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𝑁</m:t>
                    </m:r>
                    <m:r>
                      <a:rPr lang="en-US" sz="2400">
                        <a:latin typeface="Cambria Math"/>
                      </a:rPr>
                      <m:t>×</m:t>
                    </m:r>
                    <m:r>
                      <a:rPr lang="en-US" sz="2400">
                        <a:latin typeface="Cambria Math"/>
                      </a:rPr>
                      <m:t>𝑁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Complexity of XOR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00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 and RP-XOR </a:t>
                </a:r>
                <a:r>
                  <a:rPr lang="en-US" sz="2000" dirty="0" smtClean="0"/>
                  <a:t>is </a:t>
                </a:r>
                <a:r>
                  <a:rPr lang="en-US" sz="24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.</a:t>
                </a:r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The approach reduces dimensionality  by using Ran</a:t>
                </a:r>
                <a:r>
                  <a:rPr lang="en-US" sz="2400" dirty="0" smtClean="0"/>
                  <a:t>dom Projection or de-sampling.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No contribution of the transformation approach towards dimensionality reduction.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Need to develop a transformation approach that 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reduces the dimensionality </a:t>
                </a:r>
                <a:r>
                  <a:rPr lang="en-US" sz="2400" dirty="0" smtClean="0"/>
                  <a:t>while 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simultaneously</a:t>
                </a:r>
                <a:r>
                  <a:rPr lang="en-US" sz="2400" dirty="0" smtClean="0"/>
                  <a:t> fulfilling the </a:t>
                </a:r>
                <a:r>
                  <a:rPr lang="en-US" sz="2400" dirty="0" err="1" smtClean="0"/>
                  <a:t>cancelability</a:t>
                </a:r>
                <a:r>
                  <a:rPr lang="en-US" sz="2400" dirty="0" smtClean="0"/>
                  <a:t> requirements.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638800"/>
              </a:xfrm>
              <a:blipFill rotWithShape="1">
                <a:blip r:embed="rId2"/>
                <a:stretch>
                  <a:fillRect l="-444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33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3. Random Distance Method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219200" y="4953000"/>
            <a:ext cx="6858000" cy="971550"/>
          </a:xfrm>
        </p:spPr>
        <p:txBody>
          <a:bodyPr>
            <a:noAutofit/>
          </a:bodyPr>
          <a:lstStyle/>
          <a:p>
            <a:r>
              <a:rPr lang="en-US" sz="2800" dirty="0" smtClean="0"/>
              <a:t>Motivation- Reduce </a:t>
            </a:r>
            <a:r>
              <a:rPr lang="en-US" sz="2800" dirty="0"/>
              <a:t>Dimensionality without RP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34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Concept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23873" y="1138910"/>
                <a:ext cx="8534400" cy="4343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</a:rPr>
                  <a:t>Random Distance Method: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Let a feature vector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𝑓𝑣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be represented as a </a:t>
                </a:r>
                <a:r>
                  <a:rPr lang="en-US" sz="2400" dirty="0" smtClean="0"/>
                  <a:t>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) </a:t>
                </a:r>
                <a:r>
                  <a:rPr lang="en-US" sz="2400" dirty="0"/>
                  <a:t>in a Cartesian coordinate system. Then, instead of using </a:t>
                </a:r>
                <a:r>
                  <a:rPr lang="en-US" sz="2400" dirty="0" smtClean="0"/>
                  <a:t>original feature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𝑓𝑣</m:t>
                    </m:r>
                    <m:r>
                      <a:rPr lang="en-US" sz="2400" i="1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2400" dirty="0"/>
                  <a:t>its distance from some random </a:t>
                </a:r>
                <a:r>
                  <a:rPr lang="en-US" sz="2400" dirty="0" smtClean="0"/>
                  <a:t>point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can be used for matching purposes.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23873" y="1138910"/>
                <a:ext cx="8534400" cy="4343400"/>
              </a:xfrm>
              <a:blipFill rotWithShape="1">
                <a:blip r:embed="rId2"/>
                <a:stretch>
                  <a:fillRect l="-1286" t="-1264" r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35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60520" y="2926080"/>
            <a:ext cx="4831080" cy="3352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93920" y="3276600"/>
            <a:ext cx="0" cy="265176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114800" y="5931932"/>
            <a:ext cx="4389120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9" name="Oval 28"/>
          <p:cNvSpPr/>
          <p:nvPr/>
        </p:nvSpPr>
        <p:spPr>
          <a:xfrm>
            <a:off x="5029200" y="5029200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035829" y="510540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9" idx="5"/>
            <a:endCxn id="39" idx="2"/>
          </p:cNvCxnSpPr>
          <p:nvPr/>
        </p:nvCxnSpPr>
        <p:spPr>
          <a:xfrm>
            <a:off x="5146273" y="5146273"/>
            <a:ext cx="1660956" cy="256307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328689" y="5449884"/>
                <a:ext cx="1414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𝑓𝑣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689" y="5449884"/>
                <a:ext cx="141483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572000" y="5105400"/>
                <a:ext cx="1219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𝑟𝑝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05400"/>
                <a:ext cx="1219047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333" r="-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52400" y="2902843"/>
                <a:ext cx="3962400" cy="4170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indent="-1143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𝑓𝑣</m:t>
                    </m:r>
                    <m:r>
                      <m:rPr>
                        <m:nor/>
                      </m:rPr>
                      <a:rPr lang="en-US" sz="2000" dirty="0"/>
                      <m:t> (</m:t>
                    </m:r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𝑓𝑣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en-US" sz="2000" dirty="0" smtClean="0"/>
                  <a:t> belong to same user and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𝑓𝑣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en-US" sz="2000" dirty="0" smtClean="0"/>
                  <a:t> belong to different user.</a:t>
                </a:r>
              </a:p>
              <a:p>
                <a:pPr marL="114300" indent="-1143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 smtClean="0"/>
                  <a:t>Let random point be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𝑟𝑝</m:t>
                    </m:r>
                    <m:r>
                      <a:rPr lang="en-US" sz="20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en-US" sz="2000" dirty="0" smtClean="0"/>
                  <a:t>.</a:t>
                </a:r>
              </a:p>
              <a:p>
                <a:pPr marL="114300" indent="-1143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 smtClean="0"/>
                  <a:t>Then it is proved that the distances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 are transformed features which </a:t>
                </a:r>
                <a:r>
                  <a:rPr lang="en-US" sz="2000" dirty="0"/>
                  <a:t>carry the discriminative information of original features.</a:t>
                </a:r>
              </a:p>
              <a:p>
                <a:pPr marL="114300" indent="-1143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endParaRPr lang="en-US" sz="21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902843"/>
                <a:ext cx="3962400" cy="4170372"/>
              </a:xfrm>
              <a:prstGeom prst="rect">
                <a:avLst/>
              </a:prstGeom>
              <a:blipFill rotWithShape="1">
                <a:blip r:embed="rId5"/>
                <a:stretch>
                  <a:fillRect l="-1231" t="-731" r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6807229" y="533400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69128" y="4659868"/>
                <a:ext cx="1414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𝑓𝑣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128" y="4659868"/>
                <a:ext cx="141483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29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5189220" y="5059679"/>
            <a:ext cx="1958340" cy="14824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135091" y="3537466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168390" y="3091934"/>
                <a:ext cx="1414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𝑓𝑣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90" y="3091934"/>
                <a:ext cx="1414838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29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 flipV="1">
            <a:off x="5128260" y="3674626"/>
            <a:ext cx="1182341" cy="134649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56297" y="5374786"/>
                <a:ext cx="534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297" y="5374786"/>
                <a:ext cx="534978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r="-1149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203411" y="4751454"/>
                <a:ext cx="534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411" y="4751454"/>
                <a:ext cx="534978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r="-1149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451941" y="3421380"/>
                <a:ext cx="534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941" y="3421380"/>
                <a:ext cx="534978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197" r="-113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26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0" grpId="0" animBg="1"/>
      <p:bldP spid="32" grpId="0"/>
      <p:bldP spid="33" grpId="0"/>
      <p:bldP spid="39" grpId="0" animBg="1"/>
      <p:bldP spid="40" grpId="0"/>
      <p:bldP spid="48" grpId="0" animBg="1"/>
      <p:bldP spid="49" grpId="0"/>
      <p:bldP spid="52" grpId="0"/>
      <p:bldP spid="53" grpId="0"/>
      <p:bldP spid="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36</a:t>
            </a:fld>
            <a:endParaRPr lang="en-US" dirty="0">
              <a:solidFill>
                <a:srgbClr val="464653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72" y="1379082"/>
            <a:ext cx="220999" cy="1592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56" y="1392458"/>
            <a:ext cx="244475" cy="160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287088" y="4068967"/>
            <a:ext cx="1507889" cy="8141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key generation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88" y="3679923"/>
            <a:ext cx="212725" cy="159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09949" y="1809681"/>
            <a:ext cx="1097280" cy="731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Image</a:t>
            </a:r>
            <a:r>
              <a:rPr lang="en-US" dirty="0" smtClean="0"/>
              <a:t> template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3"/>
            <a:endCxn id="2050" idx="1"/>
          </p:cNvCxnSpPr>
          <p:nvPr/>
        </p:nvCxnSpPr>
        <p:spPr>
          <a:xfrm>
            <a:off x="1307229" y="2175441"/>
            <a:ext cx="103704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9289" y="1806714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f</a:t>
            </a:r>
            <a:r>
              <a:rPr lang="en-US" sz="2000" i="1" dirty="0" smtClean="0"/>
              <a:t>eature extraction</a:t>
            </a:r>
            <a:endParaRPr lang="en-US" sz="20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2450732" y="1842663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f</a:t>
            </a:r>
            <a:r>
              <a:rPr lang="en-US" sz="2000" i="1" dirty="0" smtClean="0"/>
              <a:t>eature salting</a:t>
            </a:r>
            <a:endParaRPr lang="en-US" sz="2000" i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514600" y="2196528"/>
            <a:ext cx="1005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  <a:endCxn id="2053" idx="1"/>
          </p:cNvCxnSpPr>
          <p:nvPr/>
        </p:nvCxnSpPr>
        <p:spPr>
          <a:xfrm>
            <a:off x="2794977" y="4476054"/>
            <a:ext cx="81621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107832" y="3000595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𝑓𝑣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832" y="3000595"/>
                <a:ext cx="6858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7576" r="-446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276600" y="3000595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𝑓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000595"/>
                <a:ext cx="685800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7576" r="-267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361728" y="5282879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728" y="5282879"/>
                <a:ext cx="685800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stCxn id="2052" idx="3"/>
          </p:cNvCxnSpPr>
          <p:nvPr/>
        </p:nvCxnSpPr>
        <p:spPr>
          <a:xfrm flipV="1">
            <a:off x="3746131" y="1847163"/>
            <a:ext cx="732074" cy="349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52" idx="3"/>
          </p:cNvCxnSpPr>
          <p:nvPr/>
        </p:nvCxnSpPr>
        <p:spPr>
          <a:xfrm>
            <a:off x="3746131" y="2196527"/>
            <a:ext cx="808274" cy="31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53" idx="3"/>
          </p:cNvCxnSpPr>
          <p:nvPr/>
        </p:nvCxnSpPr>
        <p:spPr>
          <a:xfrm flipV="1">
            <a:off x="3823913" y="4068967"/>
            <a:ext cx="722180" cy="407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53" idx="3"/>
          </p:cNvCxnSpPr>
          <p:nvPr/>
        </p:nvCxnSpPr>
        <p:spPr>
          <a:xfrm>
            <a:off x="3823913" y="4476055"/>
            <a:ext cx="722180" cy="407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05" y="1296794"/>
            <a:ext cx="1746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03" y="2355563"/>
            <a:ext cx="1746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75" y="3581400"/>
            <a:ext cx="234129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05" y="4740275"/>
            <a:ext cx="228600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914643" y="1422109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643" y="1422109"/>
                <a:ext cx="685800" cy="400110"/>
              </a:xfrm>
              <a:prstGeom prst="rect">
                <a:avLst/>
              </a:prstGeom>
              <a:blipFill rotWithShape="1">
                <a:blip r:embed="rId10"/>
                <a:stretch>
                  <a:fillRect t="-7576" r="-1770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943324" y="2647147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324" y="2647147"/>
                <a:ext cx="685800" cy="400110"/>
              </a:xfrm>
              <a:prstGeom prst="rect">
                <a:avLst/>
              </a:prstGeom>
              <a:blipFill rotWithShape="1"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030016" y="3679923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16" y="3679923"/>
                <a:ext cx="685800" cy="400110"/>
              </a:xfrm>
              <a:prstGeom prst="rect">
                <a:avLst/>
              </a:prstGeom>
              <a:blipFill rotWithShape="1">
                <a:blip r:embed="rId12"/>
                <a:stretch>
                  <a:fillRect t="-7692" r="-265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047528" y="5087520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528" y="5087520"/>
                <a:ext cx="685800" cy="400110"/>
              </a:xfrm>
              <a:prstGeom prst="rect">
                <a:avLst/>
              </a:prstGeom>
              <a:blipFill rotWithShape="1">
                <a:blip r:embed="rId13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>
            <a:off x="4724400" y="1847163"/>
            <a:ext cx="381000" cy="356095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6171927" y="2718745"/>
            <a:ext cx="896979" cy="3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215508"/>
            <a:ext cx="24094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15508"/>
            <a:ext cx="1905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713" y="2225675"/>
            <a:ext cx="304800" cy="105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029200" y="319115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191150"/>
                <a:ext cx="685800" cy="369332"/>
              </a:xfrm>
              <a:prstGeom prst="rect">
                <a:avLst/>
              </a:prstGeom>
              <a:blipFill rotWithShape="1">
                <a:blip r:embed="rId17"/>
                <a:stretch>
                  <a:fillRect l="-1770" t="-8197" r="-4867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6015742" y="2362200"/>
            <a:ext cx="115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Compute distance</a:t>
            </a:r>
            <a:endParaRPr lang="en-US" sz="2000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5635872" y="1296794"/>
            <a:ext cx="24794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Dimensionality </a:t>
            </a:r>
            <a:r>
              <a:rPr lang="en-US" sz="2000" dirty="0" smtClean="0">
                <a:solidFill>
                  <a:srgbClr val="0070C0"/>
                </a:solidFill>
              </a:rPr>
              <a:t>reduction</a:t>
            </a:r>
            <a:r>
              <a:rPr lang="en-US" dirty="0" smtClean="0">
                <a:solidFill>
                  <a:srgbClr val="0070C0"/>
                </a:solidFill>
              </a:rPr>
              <a:t> by half= 50%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934200" y="32004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200400"/>
                <a:ext cx="685800" cy="369332"/>
              </a:xfrm>
              <a:prstGeom prst="rect">
                <a:avLst/>
              </a:prstGeom>
              <a:blipFill rotWithShape="1">
                <a:blip r:embed="rId1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/>
          <p:cNvGrpSpPr/>
          <p:nvPr/>
        </p:nvGrpSpPr>
        <p:grpSpPr>
          <a:xfrm>
            <a:off x="5200228" y="3679923"/>
            <a:ext cx="3802381" cy="2582918"/>
            <a:chOff x="4433925" y="3437912"/>
            <a:chExt cx="4141459" cy="2582918"/>
          </a:xfrm>
        </p:grpSpPr>
        <p:sp>
          <p:nvSpPr>
            <p:cNvPr id="84" name="Rectangle 83"/>
            <p:cNvSpPr/>
            <p:nvPr/>
          </p:nvSpPr>
          <p:spPr>
            <a:xfrm>
              <a:off x="4433925" y="3437912"/>
              <a:ext cx="4141459" cy="25829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539253" y="3546436"/>
              <a:ext cx="3782504" cy="2397164"/>
              <a:chOff x="4432573" y="3534768"/>
              <a:chExt cx="3782504" cy="2397164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 flipV="1">
                <a:off x="4693920" y="3534768"/>
                <a:ext cx="0" cy="237744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4432573" y="5931932"/>
                <a:ext cx="3657600" cy="0"/>
              </a:xfrm>
              <a:prstGeom prst="straightConnector1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5029200" y="5029200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035829" y="3937321"/>
                <a:ext cx="137160" cy="1371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4572001" y="5265218"/>
                    <a:ext cx="14047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/>
                          </a:rPr>
                          <m:t>𝑟𝑝</m:t>
                        </m:r>
                      </m:oMath>
                    </a14:m>
                    <a:r>
                      <a:rPr lang="en-US" dirty="0"/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001" y="5265218"/>
                    <a:ext cx="1404750" cy="369332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 l="-4265" t="-8197" r="-47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6800239" y="4210464"/>
                    <a:ext cx="14148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𝑠</m:t>
                        </m:r>
                      </m:oMath>
                    </a14:m>
                    <a:r>
                      <a:rPr lang="en-US" dirty="0" smtClean="0"/>
                      <a:t>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dirty="0" smtClean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dirty="0" smtClean="0"/>
                      <a:t>)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0239" y="4210464"/>
                    <a:ext cx="1414838" cy="369332"/>
                  </a:xfrm>
                  <a:prstGeom prst="rect">
                    <a:avLst/>
                  </a:prstGeom>
                  <a:blipFill rotWithShape="1">
                    <a:blip r:embed="rId20"/>
                    <a:stretch>
                      <a:fillRect l="-1408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Straight Arrow Connector 94"/>
              <p:cNvCxnSpPr/>
              <p:nvPr/>
            </p:nvCxnSpPr>
            <p:spPr>
              <a:xfrm flipV="1">
                <a:off x="5189220" y="4074481"/>
                <a:ext cx="1846610" cy="9851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5347494" y="4279499"/>
                    <a:ext cx="53497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/>
                            </a:rPr>
                            <m:t>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7494" y="4279499"/>
                    <a:ext cx="534978" cy="369332"/>
                  </a:xfrm>
                  <a:prstGeom prst="rect">
                    <a:avLst/>
                  </a:prstGeom>
                  <a:blipFill rotWithShape="1">
                    <a:blip r:embed="rId21"/>
                    <a:stretch>
                      <a:fillRect t="-8333" r="-75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791200" y="319115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191150"/>
                <a:ext cx="685800" cy="369332"/>
              </a:xfrm>
              <a:prstGeom prst="rect">
                <a:avLst/>
              </a:prstGeom>
              <a:blipFill rotWithShape="1">
                <a:blip r:embed="rId22"/>
                <a:stretch>
                  <a:fillRect l="-1770" t="-8197" r="-4778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7620000" y="3050400"/>
                <a:ext cx="1365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Transformed template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050400"/>
                <a:ext cx="1365914" cy="646331"/>
              </a:xfrm>
              <a:prstGeom prst="rect">
                <a:avLst/>
              </a:prstGeom>
              <a:blipFill rotWithShape="1">
                <a:blip r:embed="rId23"/>
                <a:stretch>
                  <a:fillRect l="-3571" t="-4717" r="-714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/>
          <p:cNvSpPr txBox="1"/>
          <p:nvPr/>
        </p:nvSpPr>
        <p:spPr>
          <a:xfrm>
            <a:off x="7227827" y="2367363"/>
            <a:ext cx="1154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Median filtering</a:t>
            </a:r>
            <a:endParaRPr lang="en-US" sz="2000" i="1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7388727" y="2724091"/>
            <a:ext cx="8229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2143400"/>
            <a:ext cx="2857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50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5" grpId="0"/>
      <p:bldP spid="20" grpId="0"/>
      <p:bldP spid="21" grpId="0"/>
      <p:bldP spid="26" grpId="0"/>
      <p:bldP spid="27" grpId="0"/>
      <p:bldP spid="40" grpId="0"/>
      <p:bldP spid="41" grpId="0"/>
      <p:bldP spid="42" grpId="0"/>
      <p:bldP spid="43" grpId="0"/>
      <p:bldP spid="32" grpId="0" animBg="1"/>
      <p:bldP spid="61" grpId="0"/>
      <p:bldP spid="63" grpId="0"/>
      <p:bldP spid="34" grpId="0"/>
      <p:bldP spid="34" grpId="1"/>
      <p:bldP spid="83" grpId="0"/>
      <p:bldP spid="105" grpId="0"/>
      <p:bldP spid="106" grpId="0"/>
      <p:bldP spid="10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Non-invertibility using Median Filtering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40854"/>
            <a:ext cx="6126480" cy="33407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37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1000" y="5525869"/>
                <a:ext cx="8458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Fig. 4 (a</a:t>
                </a:r>
                <a:r>
                  <a:rPr lang="en-US" dirty="0"/>
                  <a:t>) Original feature, (b) Key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, (</a:t>
                </a:r>
                <a:r>
                  <a:rPr lang="en-US" dirty="0"/>
                  <a:t>c) distance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(e) filtered distance matrix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i="1" dirty="0" err="1" smtClean="0">
                        <a:latin typeface="Cambria Math"/>
                      </a:rPr>
                      <m:t>𝑇𝑓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(e) and (f) recovered templates in case(1), and (g) and (h) recovered templates in case(2</a:t>
                </a:r>
                <a:r>
                  <a:rPr lang="en-US" dirty="0" smtClean="0"/>
                  <a:t>).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525869"/>
                <a:ext cx="845820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433" t="-4673" r="-1154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609114" y="2394466"/>
            <a:ext cx="13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Case(1)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4114800"/>
            <a:ext cx="13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Case(2)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(EER%)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324600"/>
            <a:ext cx="3505200" cy="365760"/>
          </a:xfrm>
        </p:spPr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38</a:t>
            </a:fld>
            <a:endParaRPr lang="en-US" dirty="0">
              <a:solidFill>
                <a:srgbClr val="46465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1219200"/>
            <a:ext cx="8620553" cy="4693920"/>
            <a:chOff x="304800" y="1295400"/>
            <a:chExt cx="8620553" cy="469392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Content Placeholder 6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84105173"/>
                    </p:ext>
                  </p:extLst>
                </p:nvPr>
              </p:nvGraphicFramePr>
              <p:xfrm>
                <a:off x="304800" y="1295400"/>
                <a:ext cx="8620553" cy="46939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914400"/>
                      <a:gridCol w="1122473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</a:tblGrid>
                    <a:tr h="640080">
                      <a:tc>
                        <a:txBody>
                          <a:bodyPr/>
                          <a:lstStyle/>
                          <a:p>
                            <a:pPr algn="ctr"/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Database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Thermal 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Palmprint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Palm-vein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Finger-vein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Reduce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Scheme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CASIA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CASIA-NIR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IRIS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PolyU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CASIA-MS</a:t>
                            </a:r>
                            <a:r>
                              <a:rPr lang="en-US" sz="1600" baseline="0" dirty="0" smtClean="0"/>
                              <a:t> 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SMDULA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Original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2.17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0.99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0.85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1.83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0.19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0.08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0.33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0.63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RDM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2.65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1.05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1.18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2.54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0.29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0.83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1.06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0.46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2.49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0.59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0.25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0.72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BH-50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3.30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0.97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0.62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3.25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1.12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0.65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0.87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0.53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0.82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0.28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BH-75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1.63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2.85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0.91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1.87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0.62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1.75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0.81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2.02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1.95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2.75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0.65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BioPhasor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2.19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1.35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4.13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1.01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1.80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1.04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Content Placeholder 6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84105173"/>
                    </p:ext>
                  </p:extLst>
                </p:nvPr>
              </p:nvGraphicFramePr>
              <p:xfrm>
                <a:off x="304800" y="1295400"/>
                <a:ext cx="8620553" cy="469392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914400"/>
                      <a:gridCol w="1122473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</a:tblGrid>
                    <a:tr h="640080">
                      <a:tc>
                        <a:txBody>
                          <a:bodyPr/>
                          <a:lstStyle/>
                          <a:p>
                            <a:pPr algn="ctr"/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Database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Thermal 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Palmprint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Palm-vein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Finger-vein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Reduce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Scheme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CASIA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CASIA-NIR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IRIS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PolyU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CASIA-MS</a:t>
                            </a:r>
                            <a:r>
                              <a:rPr lang="en-US" sz="1600" baseline="0" dirty="0" smtClean="0"/>
                              <a:t> 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SMDULA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Original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210526" r="-7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210526" r="-6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210526" r="-5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210526" r="-4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210526" r="-3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210526" r="-2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210526" r="-1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210526" b="-5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RDM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310526" r="-7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310526" r="-6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310526" r="-5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310526" r="-4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310526" r="-3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310526" r="-2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310526" r="-1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310526" b="-4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410526" r="-7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410526" r="-6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410526" r="-5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410526" r="-4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410526" r="-3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410526" r="-2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410526" r="-1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410526" b="-3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BH-50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510526" r="-7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510526" r="-6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510526" r="-5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510526" r="-4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510526" r="-3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510526" r="-2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510526" r="-1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510526" b="-2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BH-75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610526" r="-7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610526" r="-6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610526" r="-5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610526" r="-4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610526" r="-3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610526" r="-2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610526" r="-1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610526" b="-1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BioPhasor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710526" r="-7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710526" r="-6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710526" r="-5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710526" r="-4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710526" r="-3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710526" r="-2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710526" r="-1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710526" b="-13684"/>
                            </a:stretch>
                          </a:blipFill>
                        </a:tcPr>
                      </a:tc>
                    </a:tr>
                  </a:tbl>
                </a:graphicData>
              </a:graphic>
            </p:graphicFrame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1828800" y="22860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46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(DI)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324600"/>
            <a:ext cx="3505200" cy="365760"/>
          </a:xfrm>
        </p:spPr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39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5155593"/>
                  </p:ext>
                </p:extLst>
              </p:nvPr>
            </p:nvGraphicFramePr>
            <p:xfrm>
              <a:off x="228600" y="1219200"/>
              <a:ext cx="8620553" cy="4660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4.588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1.390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5.526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4.712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1.121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5.773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1.746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8.521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1.960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8.399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1.330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6.469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5.790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1.424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RDM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4.421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1.041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5.107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1.211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4.502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1.012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5.459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7.341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1.411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8.210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1.210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5.422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4.950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4.442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1.231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5.126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1.201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5.462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1.783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7.373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1.633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8.229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1.430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5.580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1.614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4.988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1.221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BH-50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3.854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1.241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4.414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4.271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1.311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5.410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6.501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1.656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8.017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1.475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5.104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1.337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1.024 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BH-75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3.010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1.471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4.012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1.351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3.652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1.535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4.201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1.351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6.210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1.741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7.351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1.201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3.921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3.758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1.332 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BioPhasor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3.351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4.575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1.463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4.101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1.498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4.785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1.501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6.422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1.881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7.898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1.543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4.270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1.091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4.042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1.127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5155593"/>
                  </p:ext>
                </p:extLst>
              </p:nvPr>
            </p:nvGraphicFramePr>
            <p:xfrm>
              <a:off x="228600" y="1219200"/>
              <a:ext cx="8620553" cy="4660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212766" r="-7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212766" r="-6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212766" r="-5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212766" r="-4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212766" r="-3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212766" r="-2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212766" r="-1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212766" b="-5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RDM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312766" r="-7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312766" r="-6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312766" r="-5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312766" r="-4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312766" r="-3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312766" r="-2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312766" r="-1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312766" b="-4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408421" r="-7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408421" r="-6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408421" r="-5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408421" r="-4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408421" r="-3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408421" r="-2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408421" r="-1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408421" b="-30947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BH-50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513830" r="-7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513830" r="-6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513830" r="-5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513830" r="-4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513830" r="-3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513830" r="-2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513830" r="-1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513830" b="-212766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BH-75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613830" r="-7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613830" r="-6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613830" r="-5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613830" r="-4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613830" r="-3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613830" r="-2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613830" r="-1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613830" b="-112766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BioPhasor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713830" r="-7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713830" r="-6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713830" r="-5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713830" r="-4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713830" r="-3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713830" r="-2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713830" r="-1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713830" b="-1276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752600" y="2209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76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Biometric Template Protection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4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86200" y="1219200"/>
            <a:ext cx="128016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Template Protection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198120" y="1969213"/>
            <a:ext cx="137160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Hardware level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3886200" y="1981200"/>
            <a:ext cx="128016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Software level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7482840" y="1905000"/>
            <a:ext cx="128016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Protocol level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60960" y="2763748"/>
            <a:ext cx="1645920" cy="822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Tamperproof h/w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Smartcard assisted h/w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Trusted platform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1828800" y="2895600"/>
            <a:ext cx="137160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Cryptosystems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794760" y="2895600"/>
            <a:ext cx="1463040" cy="457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 Transformation</a:t>
            </a:r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5711575" y="2946628"/>
            <a:ext cx="1371600" cy="457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Template Image Transformation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289560" y="4419600"/>
            <a:ext cx="1066800" cy="533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Key-binding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981200" y="4397855"/>
            <a:ext cx="1066800" cy="533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Key-generation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931919" y="3657600"/>
            <a:ext cx="1188720" cy="533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Cancelable</a:t>
            </a:r>
            <a:r>
              <a:rPr lang="en-US" dirty="0" smtClean="0"/>
              <a:t> </a:t>
            </a:r>
            <a:r>
              <a:rPr lang="en-US" sz="1400" dirty="0" smtClean="0"/>
              <a:t>Biometrics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858000" y="4495800"/>
            <a:ext cx="13716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Steganography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Watermarking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Visual crypto-</a:t>
            </a:r>
            <a:r>
              <a:rPr lang="en-US" sz="1400" dirty="0" err="1" smtClean="0">
                <a:solidFill>
                  <a:schemeClr val="accent5">
                    <a:lumMod val="75000"/>
                  </a:schemeClr>
                </a:solidFill>
              </a:rPr>
              <a:t>graphy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30440" y="2575560"/>
            <a:ext cx="1737360" cy="1463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Multi-party communication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err="1" smtClean="0"/>
              <a:t>Hommomorphic</a:t>
            </a:r>
            <a:r>
              <a:rPr lang="en-US" sz="1400" dirty="0" smtClean="0"/>
              <a:t> communication</a:t>
            </a:r>
            <a:endParaRPr lang="en-US" sz="1400" dirty="0"/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Private information retrieval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91440" y="5257800"/>
            <a:ext cx="1463040" cy="1097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Biometric Encryption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Fuzzy vault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Fuzzy </a:t>
            </a:r>
            <a:r>
              <a:rPr lang="en-US" sz="1400" dirty="0" smtClean="0"/>
              <a:t>commitment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828800" y="5266362"/>
            <a:ext cx="1371600" cy="1097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4625" indent="-174625">
              <a:buFont typeface="Arial" pitchFamily="34" charset="0"/>
              <a:buChar char="•"/>
            </a:pPr>
            <a:r>
              <a:rPr lang="en-US" sz="1400" dirty="0" smtClean="0"/>
              <a:t>Quantization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sz="1400" dirty="0" smtClean="0"/>
              <a:t>Fuzzy extractor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sz="1400" dirty="0" smtClean="0"/>
              <a:t>Secure sketches</a:t>
            </a:r>
            <a:endParaRPr lang="en-US" sz="1400" dirty="0"/>
          </a:p>
        </p:txBody>
      </p:sp>
      <p:sp>
        <p:nvSpPr>
          <p:cNvPr id="24" name="Rounded Rectangle 23"/>
          <p:cNvSpPr/>
          <p:nvPr/>
        </p:nvSpPr>
        <p:spPr>
          <a:xfrm>
            <a:off x="3444240" y="4495800"/>
            <a:ext cx="1280160" cy="533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Biometric Salting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181600" y="4495800"/>
            <a:ext cx="1371600" cy="533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Non-invertible transforms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352800" y="5243245"/>
            <a:ext cx="1463040" cy="10972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4625" indent="-174625">
              <a:buFont typeface="Arial" pitchFamily="34" charset="0"/>
              <a:buChar char="•"/>
            </a:pPr>
            <a:r>
              <a:rPr lang="en-US" sz="1400" dirty="0" smtClean="0"/>
              <a:t>Random projection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sz="1400" dirty="0" smtClean="0"/>
              <a:t>Random con-</a:t>
            </a:r>
            <a:r>
              <a:rPr lang="en-US" sz="1400" dirty="0" err="1" smtClean="0"/>
              <a:t>volution</a:t>
            </a:r>
            <a:endParaRPr lang="en-US" sz="1400" dirty="0" smtClean="0"/>
          </a:p>
          <a:p>
            <a:pPr marL="174625" indent="-174625">
              <a:buFont typeface="Arial" pitchFamily="34" charset="0"/>
              <a:buChar char="•"/>
            </a:pPr>
            <a:r>
              <a:rPr lang="en-US" sz="1400" dirty="0" smtClean="0"/>
              <a:t>Random noise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227320" y="5267218"/>
            <a:ext cx="1280160" cy="10972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Surface folding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err="1" smtClean="0"/>
              <a:t>Biotokens</a:t>
            </a:r>
            <a:endParaRPr lang="en-US" sz="1400" dirty="0" smtClean="0"/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Block permutations</a:t>
            </a:r>
          </a:p>
        </p:txBody>
      </p:sp>
      <p:cxnSp>
        <p:nvCxnSpPr>
          <p:cNvPr id="29" name="Elbow Connector 28"/>
          <p:cNvCxnSpPr>
            <a:stCxn id="8" idx="2"/>
            <a:endCxn id="9" idx="0"/>
          </p:cNvCxnSpPr>
          <p:nvPr/>
        </p:nvCxnSpPr>
        <p:spPr>
          <a:xfrm rot="5400000">
            <a:off x="2558694" y="1626"/>
            <a:ext cx="292813" cy="3642360"/>
          </a:xfrm>
          <a:prstGeom prst="bentConnector3">
            <a:avLst>
              <a:gd name="adj1" fmla="val 46451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8" idx="2"/>
            <a:endCxn id="11" idx="0"/>
          </p:cNvCxnSpPr>
          <p:nvPr/>
        </p:nvCxnSpPr>
        <p:spPr>
          <a:xfrm rot="16200000" flipH="1">
            <a:off x="6210300" y="-7620"/>
            <a:ext cx="228600" cy="35966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  <a:endCxn id="10" idx="0"/>
          </p:cNvCxnSpPr>
          <p:nvPr/>
        </p:nvCxnSpPr>
        <p:spPr>
          <a:xfrm>
            <a:off x="4526280" y="16764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2"/>
            <a:endCxn id="12" idx="0"/>
          </p:cNvCxnSpPr>
          <p:nvPr/>
        </p:nvCxnSpPr>
        <p:spPr>
          <a:xfrm>
            <a:off x="883920" y="2426413"/>
            <a:ext cx="0" cy="337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</p:cNvCxnSpPr>
          <p:nvPr/>
        </p:nvCxnSpPr>
        <p:spPr>
          <a:xfrm>
            <a:off x="8122920" y="2362200"/>
            <a:ext cx="0" cy="238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2"/>
            <a:endCxn id="14" idx="0"/>
          </p:cNvCxnSpPr>
          <p:nvPr/>
        </p:nvCxnSpPr>
        <p:spPr>
          <a:xfrm>
            <a:off x="4526280" y="24384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2"/>
            <a:endCxn id="13" idx="0"/>
          </p:cNvCxnSpPr>
          <p:nvPr/>
        </p:nvCxnSpPr>
        <p:spPr>
          <a:xfrm rot="5400000">
            <a:off x="3291840" y="1661160"/>
            <a:ext cx="457200" cy="20116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0" idx="2"/>
            <a:endCxn id="15" idx="0"/>
          </p:cNvCxnSpPr>
          <p:nvPr/>
        </p:nvCxnSpPr>
        <p:spPr>
          <a:xfrm rot="16200000" flipH="1">
            <a:off x="5207713" y="1756966"/>
            <a:ext cx="508228" cy="187109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13" idx="2"/>
            <a:endCxn id="16" idx="0"/>
          </p:cNvCxnSpPr>
          <p:nvPr/>
        </p:nvCxnSpPr>
        <p:spPr>
          <a:xfrm rot="5400000">
            <a:off x="1135380" y="3040380"/>
            <a:ext cx="1066800" cy="169164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2"/>
            <a:endCxn id="18" idx="0"/>
          </p:cNvCxnSpPr>
          <p:nvPr/>
        </p:nvCxnSpPr>
        <p:spPr>
          <a:xfrm>
            <a:off x="2514600" y="3352800"/>
            <a:ext cx="0" cy="1045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5" idx="2"/>
            <a:endCxn id="20" idx="0"/>
          </p:cNvCxnSpPr>
          <p:nvPr/>
        </p:nvCxnSpPr>
        <p:spPr>
          <a:xfrm rot="16200000" flipH="1">
            <a:off x="6424601" y="3376601"/>
            <a:ext cx="1091972" cy="1146425"/>
          </a:xfrm>
          <a:prstGeom prst="bentConnector3">
            <a:avLst>
              <a:gd name="adj1" fmla="val 65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4" idx="2"/>
            <a:endCxn id="19" idx="0"/>
          </p:cNvCxnSpPr>
          <p:nvPr/>
        </p:nvCxnSpPr>
        <p:spPr>
          <a:xfrm flipH="1">
            <a:off x="4526279" y="3352800"/>
            <a:ext cx="1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19" idx="2"/>
            <a:endCxn id="24" idx="0"/>
          </p:cNvCxnSpPr>
          <p:nvPr/>
        </p:nvCxnSpPr>
        <p:spPr>
          <a:xfrm rot="5400000">
            <a:off x="4152900" y="4122421"/>
            <a:ext cx="304800" cy="4419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19" idx="2"/>
            <a:endCxn id="25" idx="0"/>
          </p:cNvCxnSpPr>
          <p:nvPr/>
        </p:nvCxnSpPr>
        <p:spPr>
          <a:xfrm rot="16200000" flipH="1">
            <a:off x="5044439" y="3672839"/>
            <a:ext cx="304800" cy="134112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6" idx="2"/>
            <a:endCxn id="22" idx="0"/>
          </p:cNvCxnSpPr>
          <p:nvPr/>
        </p:nvCxnSpPr>
        <p:spPr>
          <a:xfrm>
            <a:off x="822960" y="49530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8" idx="2"/>
            <a:endCxn id="23" idx="0"/>
          </p:cNvCxnSpPr>
          <p:nvPr/>
        </p:nvCxnSpPr>
        <p:spPr>
          <a:xfrm>
            <a:off x="2514600" y="4931255"/>
            <a:ext cx="0" cy="335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4" idx="2"/>
            <a:endCxn id="26" idx="0"/>
          </p:cNvCxnSpPr>
          <p:nvPr/>
        </p:nvCxnSpPr>
        <p:spPr>
          <a:xfrm>
            <a:off x="4084320" y="5029200"/>
            <a:ext cx="0" cy="21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5" idx="2"/>
            <a:endCxn id="27" idx="0"/>
          </p:cNvCxnSpPr>
          <p:nvPr/>
        </p:nvCxnSpPr>
        <p:spPr>
          <a:xfrm>
            <a:off x="5867400" y="5029200"/>
            <a:ext cx="0" cy="2380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5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(RI%)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3246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40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62894741"/>
                  </p:ext>
                </p:extLst>
              </p:nvPr>
            </p:nvGraphicFramePr>
            <p:xfrm>
              <a:off x="228600" y="1219200"/>
              <a:ext cx="8620553" cy="46659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92.10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99.38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94.99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99.31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99.85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0.10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99.79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99.36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0.32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RDM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88.82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3.14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1.18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92.47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2.64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99.14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98.03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99.34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98.63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99.11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0.34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83.51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3.65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97.79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88.50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2.77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0.89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98.03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0.81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98.66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0.79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98.65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1.30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BH-50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81.20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2.87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96.80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2.41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86.20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2.31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97.5</m:t>
                              </m:r>
                              <m:r>
                                <a:rPr lang="en-US" sz="1600" b="0" i="1" dirty="0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97.05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2.01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1.19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BH-75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73.00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3.17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96.18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75.90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96.80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95.00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2.55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96.05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97.40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96.80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2.32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BioPhasor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79.20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84.11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3.17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94.01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2.17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97.32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0.84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95.06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2.19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97.48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1.25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62894741"/>
                  </p:ext>
                </p:extLst>
              </p:nvPr>
            </p:nvGraphicFramePr>
            <p:xfrm>
              <a:off x="228600" y="1219200"/>
              <a:ext cx="8620553" cy="46659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212766" r="-7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212766" r="-6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212766" r="-5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212766" r="-4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212766" r="-3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212766" r="-2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212766" r="-1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212766" b="-51489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RDM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312766" r="-7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312766" r="-6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312766" r="-5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312766" r="-4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312766" r="-3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312766" r="-2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312766" r="-1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312766" b="-41489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412766" r="-7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412766" r="-6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412766" r="-5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412766" r="-4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412766" r="-3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412766" r="-2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412766" r="-1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412766" b="-31489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BH-50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512766" r="-7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512766" r="-6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512766" r="-5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512766" r="-4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512766" r="-3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512766" r="-2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512766" r="-1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512766" b="-21489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BH-75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612766" r="-7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612766" r="-6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612766" r="-5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612766" r="-4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612766" r="-3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612766" r="-2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612766" r="-1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612766" b="-114894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BioPhasor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705263" r="-7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705263" r="-6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705263" r="-5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705263" r="-4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705263" r="-3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705263" r="-2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705263" r="-1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705263" b="-1368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752600" y="2209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(CI%)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324600"/>
            <a:ext cx="3505200" cy="365760"/>
          </a:xfrm>
        </p:spPr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41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33859803"/>
                  </p:ext>
                </p:extLst>
              </p:nvPr>
            </p:nvGraphicFramePr>
            <p:xfrm>
              <a:off x="685800" y="2030222"/>
              <a:ext cx="7706153" cy="23131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5869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RDM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0.161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0.142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0.029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0.137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0.047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RDMS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0.032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0.029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0.007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0.035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0.018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0.005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0.027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0.031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0.019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0.009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0.028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33859803"/>
                  </p:ext>
                </p:extLst>
              </p:nvPr>
            </p:nvGraphicFramePr>
            <p:xfrm>
              <a:off x="685800" y="2030222"/>
              <a:ext cx="7706153" cy="23131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5869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RDM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37037" t="-206383" r="-7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37037" t="-206383" r="-6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37037" t="-206383" r="-5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37037" t="-206383" r="-4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37037" t="-206383" r="-3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37037" t="-206383" r="-2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37037" t="-206383" r="-1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37037" t="-206383" b="-112766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RDMS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37037" t="-306383" r="-7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37037" t="-306383" r="-6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37037" t="-306383" r="-5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37037" t="-306383" r="-4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37037" t="-306383" r="-3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37037" t="-306383" r="-2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37037" t="-306383" r="-1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37037" t="-306383" b="-1276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216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6741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Dimensionality Reduction</a:t>
            </a:r>
          </a:p>
          <a:p>
            <a:pPr lvl="1"/>
            <a:r>
              <a:rPr lang="en-US" sz="2000" dirty="0" smtClean="0"/>
              <a:t>RDM reduces by 50%.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Matching Performance (worst-case):</a:t>
            </a:r>
          </a:p>
          <a:p>
            <a:pPr lvl="1"/>
            <a:r>
              <a:rPr lang="en-US" sz="2000" dirty="0" smtClean="0"/>
              <a:t>RDM </a:t>
            </a:r>
            <a:r>
              <a:rPr lang="en-US" sz="2000" dirty="0"/>
              <a:t>at 50% reduction</a:t>
            </a:r>
            <a:r>
              <a:rPr lang="en-US" sz="2000" dirty="0" smtClean="0"/>
              <a:t> - slightly less, comparable to original .</a:t>
            </a:r>
          </a:p>
          <a:p>
            <a:pPr lvl="1"/>
            <a:r>
              <a:rPr lang="en-US" sz="2000" dirty="0" smtClean="0"/>
              <a:t>RDM at 50% reduction - better than XOR </a:t>
            </a:r>
            <a:r>
              <a:rPr lang="en-US" sz="2000" dirty="0"/>
              <a:t>at 50% reduction</a:t>
            </a:r>
            <a:r>
              <a:rPr lang="en-US" sz="2000" dirty="0" smtClean="0"/>
              <a:t> and </a:t>
            </a:r>
            <a:r>
              <a:rPr lang="en-US" sz="2000" dirty="0"/>
              <a:t>slightly </a:t>
            </a:r>
            <a:r>
              <a:rPr lang="en-US" sz="2000" dirty="0" smtClean="0"/>
              <a:t>less than BH at no reduction.</a:t>
            </a:r>
          </a:p>
          <a:p>
            <a:pPr lvl="1"/>
            <a:r>
              <a:rPr lang="en-US" sz="2000" dirty="0"/>
              <a:t>RDM</a:t>
            </a:r>
            <a:r>
              <a:rPr lang="en-US" sz="2000" dirty="0" smtClean="0"/>
              <a:t> </a:t>
            </a:r>
            <a:r>
              <a:rPr lang="en-US" sz="2000" dirty="0"/>
              <a:t>at 50% reduction </a:t>
            </a:r>
            <a:r>
              <a:rPr lang="en-US" sz="2000" dirty="0" smtClean="0"/>
              <a:t>- better than BH-50 </a:t>
            </a:r>
            <a:r>
              <a:rPr lang="en-US" sz="2000" dirty="0"/>
              <a:t>at </a:t>
            </a:r>
            <a:r>
              <a:rPr lang="en-US" sz="2000" dirty="0" smtClean="0"/>
              <a:t>50% </a:t>
            </a:r>
            <a:r>
              <a:rPr lang="en-US" sz="2000" dirty="0"/>
              <a:t>reduction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/>
              <a:t>RDM at 50% reduction - better </a:t>
            </a:r>
            <a:r>
              <a:rPr lang="en-US" sz="2000" dirty="0" smtClean="0"/>
              <a:t>than </a:t>
            </a:r>
            <a:r>
              <a:rPr lang="en-US" sz="2000" dirty="0" err="1" smtClean="0"/>
              <a:t>BioPhasor</a:t>
            </a:r>
            <a:r>
              <a:rPr lang="en-US" sz="2000" dirty="0" smtClean="0"/>
              <a:t> at no reduction.</a:t>
            </a:r>
          </a:p>
          <a:p>
            <a:pPr>
              <a:spcBef>
                <a:spcPts val="1200"/>
              </a:spcBef>
            </a:pPr>
            <a:r>
              <a:rPr lang="en-US" dirty="0"/>
              <a:t>Matching Performance (best-case):</a:t>
            </a:r>
          </a:p>
          <a:p>
            <a:pPr lvl="1"/>
            <a:r>
              <a:rPr lang="en-US" sz="2000" dirty="0"/>
              <a:t>Nearly 0% EER, high DI </a:t>
            </a:r>
            <a:r>
              <a:rPr lang="en-US" sz="2000" dirty="0" smtClean="0"/>
              <a:t>(&gt;25) </a:t>
            </a:r>
            <a:r>
              <a:rPr lang="en-US" sz="2000" dirty="0"/>
              <a:t>and, nearly 100% RI.</a:t>
            </a:r>
          </a:p>
          <a:p>
            <a:pPr>
              <a:spcBef>
                <a:spcPts val="1200"/>
              </a:spcBef>
            </a:pPr>
            <a:r>
              <a:rPr lang="en-US" dirty="0"/>
              <a:t>Changeability Performance:</a:t>
            </a:r>
          </a:p>
          <a:p>
            <a:pPr lvl="1"/>
            <a:r>
              <a:rPr lang="en-US" sz="2000" dirty="0"/>
              <a:t>CI is low for </a:t>
            </a:r>
            <a:r>
              <a:rPr lang="en-US" sz="2000" dirty="0" smtClean="0"/>
              <a:t>the approach.</a:t>
            </a:r>
            <a:endParaRPr lang="en-US" sz="2000" dirty="0"/>
          </a:p>
          <a:p>
            <a:pPr lvl="1"/>
            <a:r>
              <a:rPr lang="en-US" sz="2000" dirty="0"/>
              <a:t>Cross-matching EER is high, nearly 50%, indicating no-match.</a:t>
            </a:r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42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105400"/>
              </a:xfrm>
            </p:spPr>
            <p:txBody>
              <a:bodyPr>
                <a:normAutofit fontScale="92500"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 smtClean="0"/>
                  <a:t>RDM </a:t>
                </a:r>
                <a:r>
                  <a:rPr lang="en-US" dirty="0"/>
                  <a:t>based </a:t>
                </a:r>
                <a:r>
                  <a:rPr lang="en-US" dirty="0" smtClean="0"/>
                  <a:t>transform and reduces dimensionality by 50%.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 smtClean="0"/>
                  <a:t>Median </a:t>
                </a:r>
                <a:r>
                  <a:rPr lang="en-US" dirty="0"/>
                  <a:t>filtering </a:t>
                </a:r>
                <a:r>
                  <a:rPr lang="en-US" dirty="0" smtClean="0"/>
                  <a:t>is required to achieve non-invertibility </a:t>
                </a:r>
                <a:r>
                  <a:rPr lang="en-US" dirty="0"/>
                  <a:t>the required criteria</a:t>
                </a:r>
                <a:r>
                  <a:rPr lang="en-US" dirty="0" smtClean="0"/>
                  <a:t>. </a:t>
                </a:r>
                <a:endParaRPr lang="en-US" dirty="0"/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 smtClean="0"/>
                  <a:t>For </a:t>
                </a:r>
                <a:r>
                  <a:rPr lang="en-US" dirty="0"/>
                  <a:t>an input image I of dimension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𝑁</m:t>
                    </m:r>
                    <m:r>
                      <a:rPr lang="en-US">
                        <a:latin typeface="Cambria Math"/>
                      </a:rPr>
                      <m:t>×</m:t>
                    </m:r>
                    <m:r>
                      <a:rPr lang="en-US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/>
                  <a:t>Complexity of </a:t>
                </a:r>
                <a:r>
                  <a:rPr lang="en-US" dirty="0" smtClean="0"/>
                  <a:t>RDM </a:t>
                </a:r>
                <a:r>
                  <a:rPr lang="en-US" dirty="0"/>
                  <a:t>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endParaRPr lang="en-US" dirty="0" smtClean="0"/>
              </a:p>
              <a:p>
                <a:pPr lvl="1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 smtClean="0"/>
                  <a:t>Euclidean distances and median filtering operations are still costly.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 smtClean="0"/>
                  <a:t>Reduction is only </a:t>
                </a:r>
                <a:r>
                  <a:rPr lang="en-US" dirty="0" err="1" smtClean="0"/>
                  <a:t>upto</a:t>
                </a:r>
                <a:r>
                  <a:rPr lang="en-US" dirty="0" smtClean="0"/>
                  <a:t> 50%, less than RP-XOR (75%)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 smtClean="0"/>
                  <a:t>Need to develop a transformation approach that reduces the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dimensionality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reduces complexity</a:t>
                </a:r>
                <a:r>
                  <a:rPr lang="en-US" dirty="0" smtClean="0"/>
                  <a:t>, and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non-invertible</a:t>
                </a:r>
                <a:r>
                  <a:rPr lang="en-US" dirty="0" smtClean="0"/>
                  <a:t> while simultaneously fulfilling the </a:t>
                </a:r>
                <a:r>
                  <a:rPr lang="en-US" dirty="0" err="1" smtClean="0"/>
                  <a:t>cancelability</a:t>
                </a:r>
                <a:r>
                  <a:rPr lang="en-US" dirty="0" smtClean="0"/>
                  <a:t> requirements.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5105400"/>
              </a:xfrm>
              <a:blipFill rotWithShape="1">
                <a:blip r:embed="rId2"/>
                <a:stretch>
                  <a:fillRect l="-444" t="-955" b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43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2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4. Random Slope Method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219200" y="4648200"/>
            <a:ext cx="6858000" cy="1295400"/>
          </a:xfrm>
        </p:spPr>
        <p:txBody>
          <a:bodyPr>
            <a:noAutofit/>
          </a:bodyPr>
          <a:lstStyle/>
          <a:p>
            <a:r>
              <a:rPr lang="en-US" sz="2400" dirty="0"/>
              <a:t>Motivation- </a:t>
            </a:r>
            <a:r>
              <a:rPr lang="en-US" sz="2400" dirty="0" smtClean="0"/>
              <a:t>Further reduction in </a:t>
            </a:r>
            <a:r>
              <a:rPr lang="en-US" sz="2400" dirty="0"/>
              <a:t>Dimensionality, </a:t>
            </a:r>
            <a:r>
              <a:rPr lang="en-US" sz="2400" dirty="0" smtClean="0"/>
              <a:t>non-invertible without median filtering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44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5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Concept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23873" y="1138910"/>
                <a:ext cx="8534400" cy="2137690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500" i="1" dirty="0">
                    <a:solidFill>
                      <a:schemeClr val="accent1"/>
                    </a:solidFill>
                  </a:rPr>
                  <a:t>Random Slope Concept</a:t>
                </a:r>
                <a:r>
                  <a:rPr lang="en-US" sz="2500" dirty="0">
                    <a:solidFill>
                      <a:schemeClr val="accent1"/>
                    </a:solidFill>
                  </a:rPr>
                  <a:t>:</a:t>
                </a:r>
                <a:r>
                  <a:rPr lang="en-US" sz="2500" dirty="0"/>
                  <a:t>  </a:t>
                </a: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𝑓𝑣</m:t>
                    </m:r>
                  </m:oMath>
                </a14:m>
                <a:r>
                  <a:rPr lang="en-US" sz="2400" dirty="0"/>
                  <a:t> be represented by as a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in a Cartesian coordinate system. Then, instead of using biometric feature vectors, the slope and intercepts of the line joining the feature point with some random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) can be used for matching </a:t>
                </a:r>
                <a:r>
                  <a:rPr lang="en-US" sz="2400" dirty="0" smtClean="0"/>
                  <a:t>purposes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23873" y="1138910"/>
                <a:ext cx="8534400" cy="2137690"/>
              </a:xfrm>
              <a:blipFill rotWithShape="1">
                <a:blip r:embed="rId2"/>
                <a:stretch>
                  <a:fillRect l="-1214" t="-2279" r="-1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45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85794" y="2971800"/>
            <a:ext cx="4562887" cy="31672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399092" y="3215813"/>
            <a:ext cx="0" cy="265176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44838" y="5836166"/>
            <a:ext cx="4389120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0" name="Oval 29"/>
          <p:cNvSpPr/>
          <p:nvPr/>
        </p:nvSpPr>
        <p:spPr>
          <a:xfrm>
            <a:off x="7130586" y="5480364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616438" y="4308003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836479" y="3858343"/>
            <a:ext cx="3447702" cy="21615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921238" y="5402302"/>
                <a:ext cx="1315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𝑓𝑣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238" y="5402302"/>
                <a:ext cx="131523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2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86800" y="4010117"/>
                <a:ext cx="1219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𝑟𝑝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800" y="4010117"/>
                <a:ext cx="1219047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333" r="-1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52400" y="3200400"/>
                <a:ext cx="39624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indent="-1143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𝑓𝑣</m:t>
                    </m:r>
                    <m:r>
                      <m:rPr>
                        <m:nor/>
                      </m:rPr>
                      <a:rPr lang="en-US" sz="2000" dirty="0"/>
                      <m:t> (</m:t>
                    </m:r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, </m:t>
                    </m:r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𝑓𝑣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en-US" sz="2000" dirty="0" smtClean="0"/>
                  <a:t> belong to same user and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𝑓𝑣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en-US" sz="2000" dirty="0" smtClean="0"/>
                  <a:t> belong to different user.</a:t>
                </a:r>
              </a:p>
              <a:p>
                <a:pPr marL="114300" indent="-1143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 smtClean="0"/>
                  <a:t>Let random point be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𝑟𝑝</m:t>
                    </m:r>
                    <m:r>
                      <a:rPr lang="en-US" sz="20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en-US" sz="2000" dirty="0" smtClean="0"/>
                  <a:t>.</a:t>
                </a:r>
              </a:p>
              <a:p>
                <a:pPr marL="114300" indent="-114300"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 smtClean="0"/>
                  <a:t>Then it is proved that the slopes and intercepts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dirty="0" smtClean="0">
                        <a:latin typeface="Cambria Math"/>
                      </a:rPr>
                      <m:t>;</m:t>
                    </m:r>
                  </m:oMath>
                </a14:m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,</m:t>
                        </m:r>
                        <m:r>
                          <a:rPr lang="en-US" sz="2000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dirty="0">
                        <a:latin typeface="Cambria Math"/>
                      </a:rPr>
                      <m:t>;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,</m:t>
                        </m:r>
                        <m:r>
                          <a:rPr lang="en-US" sz="2000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dirty="0">
                        <a:latin typeface="Cambria Math"/>
                      </a:rPr>
                      <m:t>;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 also carry the discriminative information of original features.</a:t>
                </a: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200400"/>
                <a:ext cx="3962400" cy="3693319"/>
              </a:xfrm>
              <a:prstGeom prst="rect">
                <a:avLst/>
              </a:prstGeom>
              <a:blipFill rotWithShape="1">
                <a:blip r:embed="rId5"/>
                <a:stretch>
                  <a:fillRect l="-1231" t="-825" r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7508182" y="5460409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576762" y="5138043"/>
                <a:ext cx="1414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𝑓𝑣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762" y="5138043"/>
                <a:ext cx="141483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293"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4970004" y="3891132"/>
            <a:ext cx="2994470" cy="2272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302238" y="3530763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298428" y="2996168"/>
                <a:ext cx="1414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𝑓𝑣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428" y="2996168"/>
                <a:ext cx="1414838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 flipV="1">
            <a:off x="4358465" y="3365500"/>
            <a:ext cx="2186616" cy="26543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199749" y="5005343"/>
                <a:ext cx="534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49" y="5005343"/>
                <a:ext cx="53497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931677" y="4861044"/>
                <a:ext cx="534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77" y="4861044"/>
                <a:ext cx="53497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44883" y="5364278"/>
                <a:ext cx="8121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883" y="5364278"/>
                <a:ext cx="812143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/>
          <p:cNvSpPr/>
          <p:nvPr/>
        </p:nvSpPr>
        <p:spPr>
          <a:xfrm rot="15871124">
            <a:off x="7344149" y="5696880"/>
            <a:ext cx="465228" cy="245003"/>
          </a:xfrm>
          <a:prstGeom prst="arc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5871124">
            <a:off x="6917394" y="5657764"/>
            <a:ext cx="465228" cy="245003"/>
          </a:xfrm>
          <a:prstGeom prst="arc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2933807">
            <a:off x="4319830" y="5399622"/>
            <a:ext cx="699470" cy="314799"/>
          </a:xfrm>
          <a:prstGeom prst="arc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Brace 59"/>
          <p:cNvSpPr/>
          <p:nvPr/>
        </p:nvSpPr>
        <p:spPr>
          <a:xfrm>
            <a:off x="5159238" y="4194783"/>
            <a:ext cx="126343" cy="16245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>
            <a:off x="5451773" y="4861044"/>
            <a:ext cx="233245" cy="919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625838" y="4308003"/>
                <a:ext cx="782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38" y="4308003"/>
                <a:ext cx="782208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16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29" grpId="0" animBg="1"/>
      <p:bldP spid="32" grpId="0"/>
      <p:bldP spid="33" grpId="0"/>
      <p:bldP spid="39" grpId="0" animBg="1"/>
      <p:bldP spid="40" grpId="0"/>
      <p:bldP spid="48" grpId="0" animBg="1"/>
      <p:bldP spid="49" grpId="0"/>
      <p:bldP spid="52" grpId="0"/>
      <p:bldP spid="53" grpId="0"/>
      <p:bldP spid="54" grpId="0"/>
      <p:bldP spid="34" grpId="0" animBg="1"/>
      <p:bldP spid="34" grpId="1" animBg="1"/>
      <p:bldP spid="47" grpId="0" animBg="1"/>
      <p:bldP spid="47" grpId="1" animBg="1"/>
      <p:bldP spid="55" grpId="0" animBg="1"/>
      <p:bldP spid="55" grpId="1" animBg="1"/>
      <p:bldP spid="60" grpId="0" animBg="1"/>
      <p:bldP spid="61" grpId="0" animBg="1"/>
      <p:bldP spid="6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Approach-1/2 (RS-V1)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46</a:t>
            </a:fld>
            <a:endParaRPr lang="en-US" dirty="0">
              <a:solidFill>
                <a:srgbClr val="464653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72" y="1379082"/>
            <a:ext cx="220999" cy="1592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851" y="1392458"/>
            <a:ext cx="244475" cy="160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287088" y="4068967"/>
            <a:ext cx="1507889" cy="8141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Random key generation</a:t>
            </a:r>
            <a:endParaRPr lang="en-US" sz="20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383" y="3679923"/>
            <a:ext cx="212725" cy="159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1447800" y="2196527"/>
            <a:ext cx="109728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02080" y="1878449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f</a:t>
            </a:r>
            <a:r>
              <a:rPr lang="en-US" sz="2000" i="1" dirty="0" smtClean="0"/>
              <a:t>eature extraction</a:t>
            </a:r>
            <a:endParaRPr lang="en-US" sz="20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27089" y="1847163"/>
            <a:ext cx="1143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</a:t>
            </a:r>
            <a:r>
              <a:rPr lang="en-US" i="1" dirty="0" smtClean="0"/>
              <a:t>eature </a:t>
            </a:r>
            <a:r>
              <a:rPr lang="en-US" sz="2000" i="1" dirty="0" smtClean="0"/>
              <a:t>salting</a:t>
            </a:r>
            <a:endParaRPr lang="en-US" i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913766" y="219652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  <a:endCxn id="2053" idx="1"/>
          </p:cNvCxnSpPr>
          <p:nvPr/>
        </p:nvCxnSpPr>
        <p:spPr>
          <a:xfrm>
            <a:off x="2794977" y="4476054"/>
            <a:ext cx="106240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418466" y="3000595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𝑓𝑣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466" y="3000595"/>
                <a:ext cx="6858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7576" r="-446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480872" y="3000595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𝑓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72" y="3000595"/>
                <a:ext cx="685800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7576" r="-265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552957" y="5334000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57" y="5334000"/>
                <a:ext cx="685800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V="1">
            <a:off x="3992326" y="1939805"/>
            <a:ext cx="732074" cy="349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992326" y="2289169"/>
            <a:ext cx="808274" cy="31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53" idx="3"/>
          </p:cNvCxnSpPr>
          <p:nvPr/>
        </p:nvCxnSpPr>
        <p:spPr>
          <a:xfrm flipV="1">
            <a:off x="4070108" y="4068967"/>
            <a:ext cx="722180" cy="407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53" idx="3"/>
          </p:cNvCxnSpPr>
          <p:nvPr/>
        </p:nvCxnSpPr>
        <p:spPr>
          <a:xfrm>
            <a:off x="4070108" y="4476055"/>
            <a:ext cx="722180" cy="407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89436"/>
            <a:ext cx="1746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98" y="2448205"/>
            <a:ext cx="1746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70" y="3581400"/>
            <a:ext cx="234129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740275"/>
            <a:ext cx="228600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166672" y="1514751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672" y="1514751"/>
                <a:ext cx="685800" cy="400110"/>
              </a:xfrm>
              <a:prstGeom prst="rect">
                <a:avLst/>
              </a:prstGeom>
              <a:blipFill rotWithShape="1">
                <a:blip r:embed="rId10"/>
                <a:stretch>
                  <a:fillRect t="-7576" r="-178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195353" y="2739789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53" y="2739789"/>
                <a:ext cx="685800" cy="400110"/>
              </a:xfrm>
              <a:prstGeom prst="rect">
                <a:avLst/>
              </a:prstGeom>
              <a:blipFill rotWithShape="1"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276211" y="3679923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211" y="3679923"/>
                <a:ext cx="685800" cy="400110"/>
              </a:xfrm>
              <a:prstGeom prst="rect">
                <a:avLst/>
              </a:prstGeom>
              <a:blipFill rotWithShape="1">
                <a:blip r:embed="rId12"/>
                <a:stretch>
                  <a:fillRect t="-7692" r="-265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293723" y="5087520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723" y="5087520"/>
                <a:ext cx="685800" cy="400110"/>
              </a:xfrm>
              <a:prstGeom prst="rect">
                <a:avLst/>
              </a:prstGeom>
              <a:blipFill rotWithShape="1">
                <a:blip r:embed="rId13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>
            <a:off x="5029200" y="1847163"/>
            <a:ext cx="381000" cy="356095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306805" y="2133600"/>
            <a:ext cx="133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Normalized and added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429500" y="4106723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4106723"/>
                <a:ext cx="685800" cy="369332"/>
              </a:xfrm>
              <a:prstGeom prst="rect">
                <a:avLst/>
              </a:prstGeom>
              <a:blipFill rotWithShape="1">
                <a:blip r:embed="rId19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5612124" y="1197114"/>
            <a:ext cx="2761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Dimensionality reduction by half= 50%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438133" y="3832323"/>
            <a:ext cx="3553467" cy="2339877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361933" y="3836682"/>
            <a:ext cx="3718974" cy="2150626"/>
            <a:chOff x="14826" y="1844040"/>
            <a:chExt cx="3718974" cy="2150626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1295400" y="1844040"/>
              <a:ext cx="0" cy="1737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4320" y="3569732"/>
              <a:ext cx="2926080" cy="1166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600200" y="31242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418280" y="2664003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V="1">
              <a:off x="393842" y="2514600"/>
              <a:ext cx="2425558" cy="129540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2318962" y="2101334"/>
                  <a:ext cx="14148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𝑓𝑣</m:t>
                      </m:r>
                    </m:oMath>
                  </a14:m>
                  <a:r>
                    <a:rPr lang="en-US" dirty="0" smtClean="0"/>
                    <a:t>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 smtClean="0"/>
                    <a:t>,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 smtClean="0"/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8962" y="2101334"/>
                  <a:ext cx="1414838" cy="369332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1293"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922068" y="3087469"/>
                  <a:ext cx="9735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68" y="3087469"/>
                  <a:ext cx="973531" cy="369332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l="-5000" t="-8197" r="-187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Arc 76"/>
            <p:cNvSpPr/>
            <p:nvPr/>
          </p:nvSpPr>
          <p:spPr>
            <a:xfrm>
              <a:off x="1094198" y="3385066"/>
              <a:ext cx="76200" cy="424934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597388" y="3625334"/>
                  <a:ext cx="13960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tan</m:t>
                        </m:r>
                        <m:r>
                          <a:rPr lang="en-US" b="0" i="1" smtClean="0">
                            <a:latin typeface="Cambria Math"/>
                          </a:rPr>
                          <m:t>⁡(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88" y="3625334"/>
                  <a:ext cx="1396023" cy="369332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t="-8333" r="-567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Left Brace 78"/>
            <p:cNvSpPr/>
            <p:nvPr/>
          </p:nvSpPr>
          <p:spPr>
            <a:xfrm flipH="1">
              <a:off x="1390434" y="3200400"/>
              <a:ext cx="228601" cy="3693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Curved Connector 79"/>
            <p:cNvCxnSpPr/>
            <p:nvPr/>
          </p:nvCxnSpPr>
          <p:spPr>
            <a:xfrm flipH="1" flipV="1">
              <a:off x="1056097" y="2744486"/>
              <a:ext cx="448637" cy="644861"/>
            </a:xfrm>
            <a:prstGeom prst="curvedConnector4">
              <a:avLst>
                <a:gd name="adj1" fmla="val -50954"/>
                <a:gd name="adj2" fmla="val 64318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14826" y="2463657"/>
                  <a:ext cx="13790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𝑖𝑛𝑡𝑒𝑟𝑐𝑒𝑝𝑡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6" y="2463657"/>
                  <a:ext cx="1379032" cy="369332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t="-8197" r="-575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Rectangle 56"/>
          <p:cNvSpPr/>
          <p:nvPr/>
        </p:nvSpPr>
        <p:spPr>
          <a:xfrm>
            <a:off x="350520" y="1783079"/>
            <a:ext cx="1097280" cy="731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</a:t>
            </a:r>
            <a:r>
              <a:rPr lang="en-US" sz="2000" dirty="0" smtClean="0"/>
              <a:t>template</a:t>
            </a:r>
            <a:endParaRPr lang="en-US" dirty="0"/>
          </a:p>
        </p:txBody>
      </p:sp>
      <p:pic>
        <p:nvPicPr>
          <p:cNvPr id="58" name="Picture 1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358" y="1992393"/>
            <a:ext cx="24094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92393"/>
            <a:ext cx="1905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072158" y="2968035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158" y="2968035"/>
                <a:ext cx="685800" cy="369332"/>
              </a:xfrm>
              <a:prstGeom prst="rect">
                <a:avLst/>
              </a:prstGeom>
              <a:blipFill rotWithShape="1">
                <a:blip r:embed="rId26"/>
                <a:stretch>
                  <a:fillRect l="-1770" t="-8333" r="-495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834158" y="2968035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58" y="2968035"/>
                <a:ext cx="685800" cy="369332"/>
              </a:xfrm>
              <a:prstGeom prst="rect">
                <a:avLst/>
              </a:prstGeom>
              <a:blipFill rotWithShape="1">
                <a:blip r:embed="rId27"/>
                <a:stretch>
                  <a:fillRect l="-1770" t="-8333" r="-486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13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97075"/>
            <a:ext cx="304800" cy="105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890847" y="2075538"/>
            <a:ext cx="1154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Compute slope and intercept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649906" y="2998868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906" y="2998868"/>
                <a:ext cx="685800" cy="369332"/>
              </a:xfrm>
              <a:prstGeom prst="rect">
                <a:avLst/>
              </a:prstGeom>
              <a:blipFill rotWithShape="1">
                <a:blip r:embed="rId2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7778086" y="2935069"/>
                <a:ext cx="1365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Transformed template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086" y="2935069"/>
                <a:ext cx="1365914" cy="646331"/>
              </a:xfrm>
              <a:prstGeom prst="rect">
                <a:avLst/>
              </a:prstGeom>
              <a:blipFill rotWithShape="1">
                <a:blip r:embed="rId30"/>
                <a:stretch>
                  <a:fillRect l="-4018" t="-4673" r="-6696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606" y="1988385"/>
            <a:ext cx="285750" cy="104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082052" y="3020767"/>
                <a:ext cx="44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052" y="3020767"/>
                <a:ext cx="443821" cy="369332"/>
              </a:xfrm>
              <a:prstGeom prst="rect">
                <a:avLst/>
              </a:prstGeom>
              <a:blipFill rotWithShape="1">
                <a:blip r:embed="rId32"/>
                <a:stretch>
                  <a:fillRect t="-8333" r="-123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/>
          <p:nvPr/>
        </p:nvCxnSpPr>
        <p:spPr>
          <a:xfrm>
            <a:off x="6019800" y="2448205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589" y="2016738"/>
            <a:ext cx="2381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8" name="Straight Arrow Connector 87"/>
          <p:cNvCxnSpPr/>
          <p:nvPr/>
        </p:nvCxnSpPr>
        <p:spPr>
          <a:xfrm flipV="1">
            <a:off x="7340518" y="2495630"/>
            <a:ext cx="1120525" cy="3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72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0" grpId="0"/>
      <p:bldP spid="21" grpId="0"/>
      <p:bldP spid="26" grpId="0"/>
      <p:bldP spid="27" grpId="0"/>
      <p:bldP spid="40" grpId="0"/>
      <p:bldP spid="41" grpId="0"/>
      <p:bldP spid="42" grpId="0"/>
      <p:bldP spid="43" grpId="0"/>
      <p:bldP spid="32" grpId="0" animBg="1"/>
      <p:bldP spid="63" grpId="0"/>
      <p:bldP spid="34" grpId="0"/>
      <p:bldP spid="57" grpId="0" animBg="1"/>
      <p:bldP spid="60" grpId="0"/>
      <p:bldP spid="65" grpId="0"/>
      <p:bldP spid="67" grpId="0"/>
      <p:bldP spid="68" grpId="0"/>
      <p:bldP spid="82" grpId="0"/>
      <p:bldP spid="8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Approach- 2/2 (</a:t>
            </a:r>
            <a:r>
              <a:rPr lang="en-US" dirty="0" smtClean="0"/>
              <a:t>RS-V2)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47</a:t>
            </a:fld>
            <a:endParaRPr lang="en-US" dirty="0">
              <a:solidFill>
                <a:srgbClr val="464653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72" y="1379082"/>
            <a:ext cx="220999" cy="1592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851" y="1392458"/>
            <a:ext cx="244475" cy="160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287088" y="4068967"/>
            <a:ext cx="1507889" cy="8141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Random key generation</a:t>
            </a:r>
            <a:endParaRPr lang="en-US" sz="2000" dirty="0"/>
          </a:p>
        </p:txBody>
      </p:sp>
      <p:pic>
        <p:nvPicPr>
          <p:cNvPr id="2053" name="Picture 5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09" y="3927415"/>
            <a:ext cx="212725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7200" y="1878456"/>
            <a:ext cx="990600" cy="6361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Sensor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447800" y="2166060"/>
            <a:ext cx="109728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4940" y="1812118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f</a:t>
            </a:r>
            <a:r>
              <a:rPr lang="en-US" sz="2000" i="1" dirty="0" smtClean="0"/>
              <a:t>eature extraction</a:t>
            </a:r>
            <a:endParaRPr lang="en-US" sz="20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27089" y="1847163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f</a:t>
            </a:r>
            <a:r>
              <a:rPr lang="en-US" sz="2000" i="1" dirty="0" smtClean="0"/>
              <a:t>eature salting</a:t>
            </a:r>
            <a:endParaRPr lang="en-US" sz="2000" i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879489" y="219652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  <a:endCxn id="2053" idx="1"/>
          </p:cNvCxnSpPr>
          <p:nvPr/>
        </p:nvCxnSpPr>
        <p:spPr>
          <a:xfrm>
            <a:off x="2794977" y="4476054"/>
            <a:ext cx="10524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84189" y="3000595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𝑓𝑣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189" y="3000595"/>
                <a:ext cx="6858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7576" r="-442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446595" y="3000595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𝑓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595" y="3000595"/>
                <a:ext cx="685800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7576" r="-265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374789" y="4803343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789" y="4803343"/>
                <a:ext cx="685800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stCxn id="2052" idx="3"/>
            <a:endCxn id="40" idx="3"/>
          </p:cNvCxnSpPr>
          <p:nvPr/>
        </p:nvCxnSpPr>
        <p:spPr>
          <a:xfrm flipV="1">
            <a:off x="3992326" y="1622164"/>
            <a:ext cx="825869" cy="5743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52" idx="3"/>
          </p:cNvCxnSpPr>
          <p:nvPr/>
        </p:nvCxnSpPr>
        <p:spPr>
          <a:xfrm>
            <a:off x="3992326" y="2196527"/>
            <a:ext cx="732074" cy="450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53" idx="3"/>
          </p:cNvCxnSpPr>
          <p:nvPr/>
        </p:nvCxnSpPr>
        <p:spPr>
          <a:xfrm flipV="1">
            <a:off x="4060134" y="4316459"/>
            <a:ext cx="722180" cy="1595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53" idx="3"/>
          </p:cNvCxnSpPr>
          <p:nvPr/>
        </p:nvCxnSpPr>
        <p:spPr>
          <a:xfrm>
            <a:off x="4060134" y="4476055"/>
            <a:ext cx="722180" cy="6545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75" y="1341120"/>
            <a:ext cx="174625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195" y="3864589"/>
            <a:ext cx="234129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132395" y="1422109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95" y="1422109"/>
                <a:ext cx="685800" cy="400110"/>
              </a:xfrm>
              <a:prstGeom prst="rect">
                <a:avLst/>
              </a:prstGeom>
              <a:blipFill rotWithShape="1">
                <a:blip r:embed="rId10"/>
                <a:stretch>
                  <a:fillRect t="-7576" r="-178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161076" y="2647147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076" y="2647147"/>
                <a:ext cx="685800" cy="400110"/>
              </a:xfrm>
              <a:prstGeom prst="rect">
                <a:avLst/>
              </a:prstGeom>
              <a:blipFill rotWithShape="1"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276211" y="3679923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211" y="3679923"/>
                <a:ext cx="685800" cy="400110"/>
              </a:xfrm>
              <a:prstGeom prst="rect">
                <a:avLst/>
              </a:prstGeom>
              <a:blipFill rotWithShape="1">
                <a:blip r:embed="rId12"/>
                <a:stretch>
                  <a:fillRect t="-7692" r="-265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282264" y="5007945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264" y="5007945"/>
                <a:ext cx="685800" cy="400110"/>
              </a:xfrm>
              <a:prstGeom prst="rect">
                <a:avLst/>
              </a:prstGeom>
              <a:blipFill rotWithShape="1">
                <a:blip r:embed="rId13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>
            <a:off x="6575813" y="2514599"/>
            <a:ext cx="1381404" cy="15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18" y="1910859"/>
            <a:ext cx="24094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916112"/>
            <a:ext cx="1905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559673" y="2783862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73" y="2783862"/>
                <a:ext cx="685800" cy="400110"/>
              </a:xfrm>
              <a:prstGeom prst="rect">
                <a:avLst/>
              </a:prstGeom>
              <a:blipFill rotWithShape="1">
                <a:blip r:embed="rId16"/>
                <a:stretch>
                  <a:fillRect t="-7692" r="-5310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6425456" y="1872312"/>
            <a:ext cx="1647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Calculate angle between two lines</a:t>
            </a:r>
            <a:endParaRPr lang="en-US" sz="2000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6160754" y="1164426"/>
            <a:ext cx="247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Dimensionality reduction by ¼ = 75%</a:t>
            </a:r>
            <a:endParaRPr lang="en-US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915327" y="1477831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27" y="1477831"/>
                <a:ext cx="685800" cy="400110"/>
              </a:xfrm>
              <a:prstGeom prst="rect">
                <a:avLst/>
              </a:prstGeom>
              <a:blipFill rotWithShape="1">
                <a:blip r:embed="rId17"/>
                <a:stretch>
                  <a:fillRect t="-7576" r="-265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599" y="2627677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599" y="2627677"/>
                <a:ext cx="685800" cy="400110"/>
              </a:xfrm>
              <a:prstGeom prst="rect">
                <a:avLst/>
              </a:prstGeom>
              <a:blipFill rotWithShape="1">
                <a:blip r:embed="rId18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6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286" y="2522366"/>
            <a:ext cx="174625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1619959"/>
            <a:ext cx="174625" cy="504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09" y="2405115"/>
            <a:ext cx="174625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>
            <a:stCxn id="2052" idx="3"/>
            <a:endCxn id="56" idx="1"/>
          </p:cNvCxnSpPr>
          <p:nvPr/>
        </p:nvCxnSpPr>
        <p:spPr>
          <a:xfrm flipV="1">
            <a:off x="3992326" y="1872312"/>
            <a:ext cx="1392722" cy="324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052" idx="3"/>
            <a:endCxn id="54" idx="0"/>
          </p:cNvCxnSpPr>
          <p:nvPr/>
        </p:nvCxnSpPr>
        <p:spPr>
          <a:xfrm>
            <a:off x="3992326" y="2196527"/>
            <a:ext cx="1279173" cy="431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7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33" y="4725332"/>
            <a:ext cx="234129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259455" y="2817750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55" y="2817750"/>
                <a:ext cx="685800" cy="400110"/>
              </a:xfrm>
              <a:prstGeom prst="rect">
                <a:avLst/>
              </a:prstGeom>
              <a:blipFill rotWithShape="1">
                <a:blip r:embed="rId19"/>
                <a:stretch>
                  <a:fillRect t="-7576" r="-6250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803" y="5503086"/>
                <a:ext cx="58557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=slope of 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passing through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 and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=slope of 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passing through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" y="5503086"/>
                <a:ext cx="5855783" cy="923330"/>
              </a:xfrm>
              <a:prstGeom prst="rect">
                <a:avLst/>
              </a:prstGeom>
              <a:blipFill rotWithShape="1">
                <a:blip r:embed="rId22"/>
                <a:stretch>
                  <a:fillRect l="-938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5486400" y="3534473"/>
            <a:ext cx="3443040" cy="26377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5509397" y="3563747"/>
            <a:ext cx="3307080" cy="2561526"/>
            <a:chOff x="4541520" y="1371600"/>
            <a:chExt cx="3307080" cy="2561526"/>
          </a:xfrm>
        </p:grpSpPr>
        <p:cxnSp>
          <p:nvCxnSpPr>
            <p:cNvPr id="71" name="Straight Arrow Connector 70"/>
            <p:cNvCxnSpPr/>
            <p:nvPr/>
          </p:nvCxnSpPr>
          <p:spPr>
            <a:xfrm flipV="1">
              <a:off x="5562600" y="1996440"/>
              <a:ext cx="0" cy="1737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4541520" y="3722132"/>
              <a:ext cx="3307080" cy="1166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791200" y="3276600"/>
              <a:ext cx="762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010400" y="30861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4610282" y="1459297"/>
                  <a:ext cx="1678536" cy="495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tan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dirty="0" smtClean="0"/>
                    <a:t>=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0282" y="1459297"/>
                  <a:ext cx="1678536" cy="495777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Oval 75"/>
            <p:cNvSpPr/>
            <p:nvPr/>
          </p:nvSpPr>
          <p:spPr>
            <a:xfrm>
              <a:off x="6172200" y="23622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6208159" y="2120120"/>
                  <a:ext cx="14148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𝑓𝑣</m:t>
                      </m:r>
                    </m:oMath>
                  </a14:m>
                  <a:r>
                    <a:rPr lang="en-US" dirty="0" smtClean="0"/>
                    <a:t>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 smtClean="0"/>
                    <a:t>,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 smtClean="0"/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159" y="2120120"/>
                  <a:ext cx="1414838" cy="369332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l="-1293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/>
            <p:cNvCxnSpPr/>
            <p:nvPr/>
          </p:nvCxnSpPr>
          <p:spPr>
            <a:xfrm flipV="1">
              <a:off x="5561263" y="1371600"/>
              <a:ext cx="1068137" cy="2561526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4541520" y="3051425"/>
              <a:ext cx="3123001" cy="384823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5873393" y="3364468"/>
                  <a:ext cx="9735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3393" y="3364468"/>
                  <a:ext cx="973531" cy="369332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l="-5625" t="-8197" r="-1250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/>
                <p:cNvSpPr/>
                <p:nvPr/>
              </p:nvSpPr>
              <p:spPr>
                <a:xfrm>
                  <a:off x="6509043" y="1459297"/>
                  <a:ext cx="4282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9043" y="1459297"/>
                  <a:ext cx="428258" cy="369332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t="-8333" r="-2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7241585" y="3116779"/>
                  <a:ext cx="4229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1585" y="3116779"/>
                  <a:ext cx="422936" cy="369332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/>
            <p:cNvSpPr/>
            <p:nvPr/>
          </p:nvSpPr>
          <p:spPr>
            <a:xfrm>
              <a:off x="5751816" y="2978029"/>
              <a:ext cx="416558" cy="531614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379475" y="4905230"/>
                <a:ext cx="1414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𝑓𝑣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475" y="4905230"/>
                <a:ext cx="1414838" cy="369332"/>
              </a:xfrm>
              <a:prstGeom prst="rect">
                <a:avLst/>
              </a:prstGeom>
              <a:blipFill rotWithShape="1">
                <a:blip r:embed="rId28"/>
                <a:stretch>
                  <a:fillRect l="-1293"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315200" y="2823331"/>
                <a:ext cx="1365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Transformed template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823331"/>
                <a:ext cx="1365914" cy="646331"/>
              </a:xfrm>
              <a:prstGeom prst="rect">
                <a:avLst/>
              </a:prstGeom>
              <a:blipFill rotWithShape="1">
                <a:blip r:embed="rId29"/>
                <a:stretch>
                  <a:fillRect l="-3571" t="-4717" r="-714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703" y="1905000"/>
            <a:ext cx="2381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87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5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 tmFilter="0, 0; .2, .5; .8, .5; 1, 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500" autoRev="1" fill="hold"/>
                                        <p:tgtEl>
                                          <p:spTgt spid="20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5" grpId="0"/>
      <p:bldP spid="20" grpId="0"/>
      <p:bldP spid="21" grpId="0"/>
      <p:bldP spid="26" grpId="0"/>
      <p:bldP spid="27" grpId="0"/>
      <p:bldP spid="40" grpId="0"/>
      <p:bldP spid="41" grpId="0"/>
      <p:bldP spid="42" grpId="0"/>
      <p:bldP spid="43" grpId="0"/>
      <p:bldP spid="61" grpId="0"/>
      <p:bldP spid="63" grpId="0"/>
      <p:bldP spid="34" grpId="0"/>
      <p:bldP spid="53" grpId="0"/>
      <p:bldP spid="54" grpId="0"/>
      <p:bldP spid="68" grpId="0"/>
      <p:bldP spid="6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(EER%)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0960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48</a:t>
            </a:fld>
            <a:endParaRPr lang="en-US" dirty="0">
              <a:solidFill>
                <a:srgbClr val="464653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8600" y="1219200"/>
            <a:ext cx="8620553" cy="5273040"/>
            <a:chOff x="228600" y="1219200"/>
            <a:chExt cx="8620553" cy="527304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Content Placeholder 6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8212611"/>
                    </p:ext>
                  </p:extLst>
                </p:nvPr>
              </p:nvGraphicFramePr>
              <p:xfrm>
                <a:off x="228600" y="1219200"/>
                <a:ext cx="8620553" cy="527304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914400"/>
                      <a:gridCol w="1122473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</a:tblGrid>
                    <a:tr h="640080">
                      <a:tc>
                        <a:txBody>
                          <a:bodyPr/>
                          <a:lstStyle/>
                          <a:p>
                            <a:pPr algn="ctr"/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Database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Thermal 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Palmprint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Palm-vein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Finger-vein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Reduce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Scheme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CASIA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CASIA-NIR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IRIS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PolyU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CASIA-MS</a:t>
                            </a:r>
                            <a:r>
                              <a:rPr lang="en-US" sz="1600" baseline="0" dirty="0" smtClean="0"/>
                              <a:t> 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SMDULA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Original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2.17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0.99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0.85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1.83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0.19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0.08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0.33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0.63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RS-V1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2.40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0.99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0.46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2.21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0.59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0.22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0.68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RS-V2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3.08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2.11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1.19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2.80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0.82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0.36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0.64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1.11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.06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0.68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0.26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1.06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0.46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2.49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0.59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0.25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0.72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BH-50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3.30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0.97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0.62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3.25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1.12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0.40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0.17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0.65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0.87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0.33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0.53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0.82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0.28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BH-75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1.63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2.85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0.91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1.54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1.87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0.62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1.75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0.81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2.02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1.95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0.42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2.75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0.65 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BioPhasor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3.50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2.19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1.35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4.13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1.11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0.55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1.01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0.20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1.20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1.80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0.47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1.04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±</m:t>
                                </m:r>
                              </m:oMath>
                            </a14:m>
                            <a:r>
                              <a:rPr lang="en-US" sz="1600" dirty="0" smtClean="0"/>
                              <a:t>0.41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Content Placeholder 6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28212611"/>
                    </p:ext>
                  </p:extLst>
                </p:nvPr>
              </p:nvGraphicFramePr>
              <p:xfrm>
                <a:off x="228600" y="1219200"/>
                <a:ext cx="8620553" cy="527304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914400"/>
                      <a:gridCol w="1122473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  <a:gridCol w="822960"/>
                    </a:tblGrid>
                    <a:tr h="640080">
                      <a:tc>
                        <a:txBody>
                          <a:bodyPr/>
                          <a:lstStyle/>
                          <a:p>
                            <a:pPr algn="ctr"/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Database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Thermal Face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 gridSpan="2"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Palmprint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 hMerge="1">
                        <a:txBody>
                          <a:bodyPr/>
                          <a:lstStyle/>
                          <a:p>
                            <a:endParaRPr 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Palm-vein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Finger-vein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Reduce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Scheme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CASIA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CASIA-NIR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IRIS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PolyU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CASIA-MS</a:t>
                            </a:r>
                            <a:r>
                              <a:rPr lang="en-US" sz="1600" baseline="0" dirty="0" smtClean="0"/>
                              <a:t> 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SMDULA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Original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210526" r="-700000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210526" r="-600000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210526" r="-500000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210526" r="-400000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210526" r="-300000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210526" r="-200000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210526" r="-100000" b="-6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210526" b="-6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RS-V1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310526" r="-7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310526" r="-6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310526" r="-5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310526" r="-4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310526" r="-3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310526" r="-2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310526" r="-100000" b="-5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310526" b="-5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marL="0" marR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600" dirty="0" smtClean="0"/>
                              <a:t>RS-V2</a:t>
                            </a:r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410526" r="-7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410526" r="-6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410526" r="-5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410526" r="-4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410526" r="-3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410526" r="-2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410526" r="-100000" b="-4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410526" b="-4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510526" r="-7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510526" r="-6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510526" r="-5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510526" r="-4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510526" r="-3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510526" r="-2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510526" r="-100000" b="-3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510526" b="-3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50%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BH-50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610526" r="-7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610526" r="-6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610526" r="-5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610526" r="-4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610526" r="-3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610526" r="-2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610526" r="-100000" b="-2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610526" b="-2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75%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BH-75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710526" r="-7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710526" r="-6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710526" r="-5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710526" r="-4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710526" r="-3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710526" r="-2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710526" r="-100000" b="-1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710526" b="-113684"/>
                            </a:stretch>
                          </a:blipFill>
                        </a:tcPr>
                      </a:tc>
                    </a:tr>
                    <a:tr h="57912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smtClean="0"/>
                              <a:t>0.0%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sz="1600" dirty="0" err="1" smtClean="0"/>
                              <a:t>BioPhasor</a:t>
                            </a:r>
                            <a:endParaRPr lang="en-US" sz="1600" dirty="0"/>
                          </a:p>
                        </a:txBody>
                        <a:tcPr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248148" t="-810526" r="-7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348148" t="-810526" r="-6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448148" t="-810526" r="-5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548148" t="-810526" r="-4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648148" t="-810526" r="-3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748148" t="-810526" r="-2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848148" t="-810526" r="-100000" b="-1368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anchor="ctr">
                          <a:blipFill rotWithShape="1">
                            <a:blip r:embed="rId2"/>
                            <a:stretch>
                              <a:fillRect l="-948148" t="-810526" b="-13684"/>
                            </a:stretch>
                          </a:blipFill>
                        </a:tcPr>
                      </a:tc>
                    </a:tr>
                  </a:tbl>
                </a:graphicData>
              </a:graphic>
            </p:graphicFrame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1752600" y="22098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625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(DI)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0960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49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31622293"/>
                  </p:ext>
                </p:extLst>
              </p:nvPr>
            </p:nvGraphicFramePr>
            <p:xfrm>
              <a:off x="228600" y="1219200"/>
              <a:ext cx="8620553" cy="52339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4.588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1.390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5.526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4.712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1.121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5.773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1.746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8.521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1.960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8.399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1.330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6.469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5.790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1.424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RS-V1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4.456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1.243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5.282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1.592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5.462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1.942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7.523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2.101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8.259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6.210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1.629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5.398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1.533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RS-V2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4.408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5.126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0.998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5.459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1.433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7.348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1.747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8.229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1.643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5.580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1.345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4.988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1.412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4.442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1.231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5.126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1.201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5.462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1.783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7.373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1.633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8.229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1.430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5.580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1.614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4.988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1.221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BH-50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3.854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1.241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4.414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4.271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1.311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5.410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6.501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1.656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8.017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1.475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5.104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1.337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1.024 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BH-75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3.010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1.471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4.012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1.351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3.652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1.535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4.201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1.351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6.210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1.741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7.351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1.201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3.921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3.758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1.332 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BioPhasor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3.351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4.575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1.463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4.101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1.498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4.785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1.501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6.422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1.881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7.898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1.543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4.270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1.091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4.042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1.127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31622293"/>
                  </p:ext>
                </p:extLst>
              </p:nvPr>
            </p:nvGraphicFramePr>
            <p:xfrm>
              <a:off x="228600" y="1219200"/>
              <a:ext cx="8620553" cy="52339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212766" r="-7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212766" r="-6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212766" r="-5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212766" r="-4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212766" r="-3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212766" r="-2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212766" r="-1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212766" b="-6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RS-V1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312766" r="-7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312766" r="-6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312766" r="-5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312766" r="-4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312766" r="-3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312766" r="-2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312766" r="-1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312766" b="-5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RS-V2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412766" r="-7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412766" r="-6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412766" r="-5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412766" r="-4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412766" r="-3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412766" r="-2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412766" r="-1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412766" b="-4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507368" r="-7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507368" r="-6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507368" r="-5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507368" r="-4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507368" r="-3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507368" r="-2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507368" r="-1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507368" b="-30947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BH-50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613830" r="-7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613830" r="-6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613830" r="-5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613830" r="-4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613830" r="-3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613830" r="-2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613830" r="-1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613830" b="-212766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BH-75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713830" r="-7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713830" r="-6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713830" r="-5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713830" r="-4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713830" r="-3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713830" r="-2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713830" r="-1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713830" b="-112766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BioPhasor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48148" t="-813830" r="-7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48148" t="-813830" r="-6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48148" t="-813830" r="-5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548148" t="-813830" r="-4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648148" t="-813830" r="-3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748148" t="-813830" r="-2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848148" t="-813830" r="-1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948148" t="-813830" b="-1276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752600" y="2209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19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00400"/>
            <a:ext cx="2590800" cy="306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transformation.JPG"/>
          <p:cNvPicPr>
            <a:picLocks noChangeAspect="1"/>
          </p:cNvPicPr>
          <p:nvPr/>
        </p:nvPicPr>
        <p:blipFill>
          <a:blip r:embed="rId4" cstate="print"/>
          <a:srcRect b="3619"/>
          <a:stretch>
            <a:fillRect/>
          </a:stretch>
        </p:blipFill>
        <p:spPr>
          <a:xfrm>
            <a:off x="1219200" y="3484617"/>
            <a:ext cx="4724400" cy="1696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Cancelable Biometrics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92500"/>
          </a:bodyPr>
          <a:lstStyle/>
          <a:p>
            <a:pPr>
              <a:spcBef>
                <a:spcPts val="300"/>
              </a:spcBef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Regenerate biometrics like passwords.</a:t>
            </a:r>
          </a:p>
          <a:p>
            <a:pPr>
              <a:spcBef>
                <a:spcPts val="300"/>
              </a:spcBef>
            </a:pPr>
            <a:r>
              <a:rPr lang="en-US" sz="2800" dirty="0" smtClean="0"/>
              <a:t>Use ‘pseudo-identity’ PI instead of original biometric for storing, matching and other authentication tasks.</a:t>
            </a:r>
          </a:p>
          <a:p>
            <a:pPr>
              <a:spcBef>
                <a:spcPts val="300"/>
              </a:spcBef>
            </a:pPr>
            <a:r>
              <a:rPr lang="en-US" sz="2800" dirty="0"/>
              <a:t>Assign a token to every enrollee which generates/lead to generate this user-specific secret information,  AD</a:t>
            </a:r>
            <a:r>
              <a:rPr lang="en-US" sz="280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14/08/2017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Biometric template protection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5181600"/>
            <a:ext cx="6248400" cy="1219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  case of a compromise only pseudo-identity PI is lost, which cannot be inverted to learn original biometric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815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92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(RI%)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0960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50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5875150"/>
                  </p:ext>
                </p:extLst>
              </p:nvPr>
            </p:nvGraphicFramePr>
            <p:xfrm>
              <a:off x="228600" y="1219200"/>
              <a:ext cx="8620553" cy="5239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92.10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99.38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94.99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99.31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99.85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0.10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99.79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99.36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0.32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RS-V1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92.50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98.85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92.76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99.76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99.57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99.89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99.41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99.40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0.12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RS-V2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91.27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2.39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0.52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91.15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98.89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99.45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99.80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98.97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0.23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83.51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3.65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97.79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88.50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2.77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0.89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98.03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0.81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98.66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0.79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98.65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1.30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BH-50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81.20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2.87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96.80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2.41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86.20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2.31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97.5</m:t>
                              </m:r>
                              <m:r>
                                <a:rPr lang="en-US" sz="1600" b="0" i="1" dirty="0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97.05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2.01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1.19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BH-75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73.00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3.17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96.18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75.90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96.80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95.00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2.55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96.05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97.40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96.80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2.32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BioPhasor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79.20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84.11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3.17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94.01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2.17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97.32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0.84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95.06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2.19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97.48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1.25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5875150"/>
                  </p:ext>
                </p:extLst>
              </p:nvPr>
            </p:nvGraphicFramePr>
            <p:xfrm>
              <a:off x="228600" y="1219200"/>
              <a:ext cx="8620553" cy="5239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212766" r="-7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212766" r="-6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212766" r="-5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212766" r="-4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212766" r="-3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212766" r="-2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212766" r="-1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212766" b="-61489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RS-V1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312766" r="-7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312766" r="-6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312766" r="-5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312766" r="-4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312766" r="-3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312766" r="-2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312766" r="-1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312766" b="-51489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RS-V2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408421" r="-700000" b="-4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408421" r="-600000" b="-4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408421" r="-500000" b="-4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408421" r="-400000" b="-4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408421" r="-300000" b="-4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408421" r="-200000" b="-4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408421" r="-100000" b="-4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408421" b="-40947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513830" r="-7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513830" r="-6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513830" r="-5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513830" r="-4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513830" r="-3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513830" r="-2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513830" r="-1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513830" b="-3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BH-50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613830" r="-7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613830" r="-6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613830" r="-5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613830" r="-4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613830" r="-3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613830" r="-2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613830" r="-1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613830" b="-2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BH-75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713830" r="-7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713830" r="-6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713830" r="-5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713830" r="-4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713830" r="-3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713830" r="-2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713830" r="-1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713830" b="-113830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BioPhasor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805263" r="-700000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805263" r="-600000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805263" r="-500000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805263" r="-400000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805263" r="-300000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805263" r="-200000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805263" r="-100000" b="-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805263" b="-1263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752600" y="2209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4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(CI%)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0960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51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3535265"/>
                  </p:ext>
                </p:extLst>
              </p:nvPr>
            </p:nvGraphicFramePr>
            <p:xfrm>
              <a:off x="294847" y="1977136"/>
              <a:ext cx="8620553" cy="2366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RS-V1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0.095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0.061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0.094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0.047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RS-V2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0.132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0.045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0.095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0.089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0.098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3535265"/>
                  </p:ext>
                </p:extLst>
              </p:nvPr>
            </p:nvGraphicFramePr>
            <p:xfrm>
              <a:off x="294847" y="1977136"/>
              <a:ext cx="8620553" cy="2366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50%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RS-V1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7407" t="-210526" r="-700741" b="-1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4853" t="-210526" r="-595588" b="-1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210526" r="-500000" b="-1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210526" r="-400000" b="-1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210526" r="-300000" b="-1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210526" r="-200000" b="-1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210526" r="-100000" b="-1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210526" b="-111579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75%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RS-V2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7407" t="-313830" r="-700741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4853" t="-313830" r="-595588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313830" r="-5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313830" r="-4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313830" r="-3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313830" r="-2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313830" r="-1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313830" b="-1276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9522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6741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Dimensionality Reduction</a:t>
            </a:r>
          </a:p>
          <a:p>
            <a:pPr lvl="1"/>
            <a:r>
              <a:rPr lang="en-US" sz="2200" dirty="0" smtClean="0"/>
              <a:t>RS-V1 reduces by 50% and RS-V2 </a:t>
            </a:r>
            <a:r>
              <a:rPr lang="en-US" sz="2200" dirty="0"/>
              <a:t>reduces by </a:t>
            </a:r>
            <a:r>
              <a:rPr lang="en-US" sz="2200" dirty="0" smtClean="0"/>
              <a:t>75%.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Matching Performance (worst-case):</a:t>
            </a:r>
          </a:p>
          <a:p>
            <a:pPr lvl="1"/>
            <a:r>
              <a:rPr lang="en-US" sz="2200" dirty="0" smtClean="0"/>
              <a:t>RS-V1 at </a:t>
            </a:r>
            <a:r>
              <a:rPr lang="en-US" sz="2200" dirty="0"/>
              <a:t>50% reduction</a:t>
            </a:r>
            <a:r>
              <a:rPr lang="en-US" sz="2200" dirty="0" smtClean="0"/>
              <a:t> - slightly less, comparable to original .</a:t>
            </a:r>
          </a:p>
          <a:p>
            <a:pPr lvl="1"/>
            <a:r>
              <a:rPr lang="en-US" sz="2200" dirty="0"/>
              <a:t>RS-V1</a:t>
            </a:r>
            <a:r>
              <a:rPr lang="en-US" sz="2200" dirty="0" smtClean="0"/>
              <a:t> at 50% reduction - better than RDM and XOR </a:t>
            </a:r>
            <a:r>
              <a:rPr lang="en-US" sz="2200" dirty="0"/>
              <a:t>at 50% </a:t>
            </a:r>
            <a:r>
              <a:rPr lang="en-US" sz="2200" dirty="0" smtClean="0"/>
              <a:t>and BH at no reduction.</a:t>
            </a:r>
          </a:p>
          <a:p>
            <a:pPr lvl="1"/>
            <a:r>
              <a:rPr lang="en-US" sz="2200" dirty="0" smtClean="0"/>
              <a:t>RS-V2 </a:t>
            </a:r>
            <a:r>
              <a:rPr lang="en-US" sz="2200" dirty="0"/>
              <a:t>at </a:t>
            </a:r>
            <a:r>
              <a:rPr lang="en-US" sz="2200" dirty="0" smtClean="0"/>
              <a:t>75% reduction - comparable to XOR </a:t>
            </a:r>
            <a:r>
              <a:rPr lang="en-US" sz="2200" dirty="0"/>
              <a:t>at 50% </a:t>
            </a:r>
            <a:r>
              <a:rPr lang="en-US" sz="2200" dirty="0" smtClean="0"/>
              <a:t>and better than BH-50 </a:t>
            </a:r>
            <a:r>
              <a:rPr lang="en-US" sz="2200" dirty="0"/>
              <a:t>at </a:t>
            </a:r>
            <a:r>
              <a:rPr lang="en-US" sz="2200" dirty="0" smtClean="0"/>
              <a:t>50% </a:t>
            </a:r>
            <a:r>
              <a:rPr lang="en-US" sz="2200" dirty="0"/>
              <a:t>reduction</a:t>
            </a:r>
            <a:r>
              <a:rPr lang="en-US" sz="2200" dirty="0" smtClean="0"/>
              <a:t>.</a:t>
            </a:r>
          </a:p>
          <a:p>
            <a:pPr lvl="1"/>
            <a:r>
              <a:rPr lang="en-US" sz="2200" dirty="0" smtClean="0"/>
              <a:t>RS-V1and RS-V2 - better than </a:t>
            </a:r>
            <a:r>
              <a:rPr lang="en-US" sz="2200" dirty="0" err="1" smtClean="0"/>
              <a:t>BioPhasor</a:t>
            </a:r>
            <a:r>
              <a:rPr lang="en-US" sz="2200" dirty="0" smtClean="0"/>
              <a:t> at no reduction.</a:t>
            </a:r>
          </a:p>
          <a:p>
            <a:pPr>
              <a:spcBef>
                <a:spcPts val="1200"/>
              </a:spcBef>
            </a:pPr>
            <a:r>
              <a:rPr lang="en-US" dirty="0"/>
              <a:t>Matching Performance (best-case):</a:t>
            </a:r>
          </a:p>
          <a:p>
            <a:pPr lvl="1"/>
            <a:r>
              <a:rPr lang="en-US" sz="2200" dirty="0"/>
              <a:t>Nearly 0% EER, high DI </a:t>
            </a:r>
            <a:r>
              <a:rPr lang="en-US" sz="2200" dirty="0" smtClean="0"/>
              <a:t>(&gt;25) </a:t>
            </a:r>
            <a:r>
              <a:rPr lang="en-US" sz="2200" dirty="0"/>
              <a:t>and, nearly 100% RI.</a:t>
            </a:r>
          </a:p>
          <a:p>
            <a:pPr>
              <a:spcBef>
                <a:spcPts val="1200"/>
              </a:spcBef>
            </a:pPr>
            <a:r>
              <a:rPr lang="en-US" dirty="0"/>
              <a:t>Changeability Performance:</a:t>
            </a:r>
          </a:p>
          <a:p>
            <a:pPr lvl="1"/>
            <a:r>
              <a:rPr lang="en-US" sz="2200" dirty="0"/>
              <a:t>CI </a:t>
            </a:r>
            <a:r>
              <a:rPr lang="en-US" sz="2200" dirty="0" smtClean="0"/>
              <a:t>– low, Cross-matching </a:t>
            </a:r>
            <a:r>
              <a:rPr lang="en-US" sz="2200" dirty="0"/>
              <a:t>EER is high, nearly 50%, indicating no-match.</a:t>
            </a:r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52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5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 smtClean="0"/>
                  <a:t>RS </a:t>
                </a:r>
                <a:r>
                  <a:rPr lang="en-US" sz="2400" dirty="0"/>
                  <a:t>based </a:t>
                </a:r>
                <a:r>
                  <a:rPr lang="en-US" sz="2400" dirty="0" smtClean="0"/>
                  <a:t>transform and reduces dimensionality </a:t>
                </a:r>
                <a:r>
                  <a:rPr lang="en-US" sz="2400" dirty="0" err="1" smtClean="0"/>
                  <a:t>upto</a:t>
                </a:r>
                <a:r>
                  <a:rPr lang="en-US" sz="2400" dirty="0" smtClean="0"/>
                  <a:t> 75%.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 smtClean="0"/>
                  <a:t>Non-invertibility is also achieved.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an input image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sz="2400" dirty="0"/>
                  <a:t> of dimension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𝑁</m:t>
                    </m:r>
                    <m:r>
                      <a:rPr lang="en-US" sz="2400">
                        <a:latin typeface="Cambria Math"/>
                      </a:rPr>
                      <m:t>×</m:t>
                    </m:r>
                    <m:r>
                      <a:rPr lang="en-US" sz="2400">
                        <a:latin typeface="Cambria Math"/>
                      </a:rPr>
                      <m:t>𝑁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Complexity of </a:t>
                </a:r>
                <a:r>
                  <a:rPr lang="en-US" sz="2400" dirty="0" smtClean="0"/>
                  <a:t>RS-V1 and RS-V2 </a:t>
                </a:r>
                <a:r>
                  <a:rPr lang="en-US" sz="2400" dirty="0"/>
                  <a:t>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sz="240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  <a:endParaRPr lang="en-US" sz="2400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 err="1" smtClean="0"/>
                  <a:t>Cancelability</a:t>
                </a:r>
                <a:r>
                  <a:rPr lang="en-US" sz="2400" dirty="0" smtClean="0"/>
                  <a:t> requirements are also met.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 smtClean="0"/>
                  <a:t>Dimensionality is fixed for the existing approaches.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 smtClean="0"/>
                  <a:t>A common approach will 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allows flexibility in dimensionality reduction</a:t>
                </a:r>
                <a:r>
                  <a:rPr lang="en-US" sz="2400" dirty="0" smtClean="0"/>
                  <a:t> is developed next.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4" t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53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371600" y="3733800"/>
            <a:ext cx="6858000" cy="990600"/>
          </a:xfrm>
        </p:spPr>
        <p:txBody>
          <a:bodyPr>
            <a:noAutofit/>
          </a:bodyPr>
          <a:lstStyle/>
          <a:p>
            <a:r>
              <a:rPr lang="en-US" dirty="0" smtClean="0"/>
              <a:t>5. Polynomial Transformation Method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5105400"/>
            <a:ext cx="6858000" cy="838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Motivations- Flexible dimensionality reduction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54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55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4800" y="1219200"/>
                <a:ext cx="85344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Polynomial </a:t>
                </a:r>
                <a:r>
                  <a:rPr lang="en-US" dirty="0"/>
                  <a:t>Transformation Method</a:t>
                </a:r>
                <a:r>
                  <a:rPr lang="en-US" dirty="0" smtClean="0"/>
                  <a:t>: </a:t>
                </a:r>
              </a:p>
              <a:p>
                <a:pPr lvl="1"/>
                <a:r>
                  <a:rPr lang="en-US" dirty="0" smtClean="0"/>
                  <a:t> A polynomial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rgbClr val="0070C0"/>
                        </a:solidFill>
                        <a:latin typeface="Cambria Math"/>
                      </a:rPr>
                      <m:t>𝑓</m:t>
                    </m:r>
                    <m:r>
                      <a:rPr lang="en-US" sz="2400" dirty="0" smtClean="0">
                        <a:solidFill>
                          <a:srgbClr val="0070C0"/>
                        </a:solidFill>
                        <a:latin typeface="Cambria Math"/>
                      </a:rPr>
                      <m:t>() </m:t>
                    </m:r>
                  </m:oMath>
                </a14:m>
                <a:r>
                  <a:rPr lang="en-US" sz="2400" dirty="0" smtClean="0"/>
                  <a:t>in variable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𝜇</m:t>
                    </m:r>
                  </m:oMath>
                </a14:m>
                <a:r>
                  <a:rPr lang="en-US" sz="2400" dirty="0"/>
                  <a:t> and degree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𝜐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constructed such that its </a:t>
                </a:r>
                <a:r>
                  <a:rPr lang="en-US" dirty="0">
                    <a:solidFill>
                      <a:srgbClr val="0070C0"/>
                    </a:solidFill>
                  </a:rPr>
                  <a:t>coefficients are salted biometric features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It </a:t>
                </a:r>
                <a:r>
                  <a:rPr lang="en-US" dirty="0"/>
                  <a:t>is then </a:t>
                </a:r>
                <a:r>
                  <a:rPr lang="en-US" dirty="0">
                    <a:solidFill>
                      <a:srgbClr val="0070C0"/>
                    </a:solidFill>
                  </a:rPr>
                  <a:t>evaluated at some random point </a:t>
                </a:r>
                <a:r>
                  <a:rPr lang="en-US" dirty="0"/>
                  <a:t>and the output value is taken as transformed </a:t>
                </a:r>
                <a:r>
                  <a:rPr lang="en-US" dirty="0" smtClean="0"/>
                  <a:t>quantity.</a:t>
                </a:r>
              </a:p>
              <a:p>
                <a:pPr lvl="1"/>
                <a:r>
                  <a:rPr lang="en-US" dirty="0" smtClean="0"/>
                  <a:t>The evaluation matrix (consisting of random points) is provided to user in tokenized format.</a:t>
                </a:r>
              </a:p>
              <a:p>
                <a:pPr lvl="1"/>
                <a:r>
                  <a:rPr lang="en-US" dirty="0" smtClean="0"/>
                  <a:t>The evaluated values are called ‘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PolyCodes</a:t>
                </a:r>
                <a:r>
                  <a:rPr lang="en-US" dirty="0" smtClean="0"/>
                  <a:t>’</a:t>
                </a:r>
              </a:p>
              <a:p>
                <a:pPr lvl="1"/>
                <a:r>
                  <a:rPr lang="en-US" dirty="0" smtClean="0"/>
                  <a:t>Apart from transformation, the approach offers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dimensionality reduction</a:t>
                </a:r>
                <a:r>
                  <a:rPr lang="en-US" dirty="0" smtClean="0"/>
                  <a:t> by a factor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𝜌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sz="240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400">
                                  <a:latin typeface="Cambria Math"/>
                                </a:rPr>
                                <m:t>𝜐</m:t>
                              </m:r>
                            </m:e>
                          </m:mr>
                          <m:mr>
                            <m:e>
                              <m:r>
                                <a:rPr lang="en-US" sz="2400">
                                  <a:latin typeface="Cambria Math"/>
                                </a:rPr>
                                <m:t>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Different transformation functions can be generated by varying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</a:rPr>
                      <m:t>𝜇</m:t>
                    </m:r>
                  </m:oMath>
                </a14:m>
                <a:r>
                  <a:rPr lang="en-US" sz="2000" dirty="0"/>
                  <a:t> and degree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</a:rPr>
                      <m:t>𝜐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0" y="1219200"/>
                <a:ext cx="8534400" cy="5105400"/>
              </a:xfrm>
              <a:blipFill rotWithShape="1">
                <a:blip r:embed="rId2"/>
                <a:stretch>
                  <a:fillRect l="-571" t="-1074" r="-1357" b="-17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67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PolyCodes-22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56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4800" y="2362200"/>
            <a:ext cx="990600" cy="6361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Sensor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295400" y="2314829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f</a:t>
            </a:r>
            <a:r>
              <a:rPr lang="en-US" sz="2000" i="1" dirty="0" smtClean="0"/>
              <a:t>eature extraction</a:t>
            </a:r>
            <a:endParaRPr lang="en-US" sz="2000" i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82000"/>
            <a:ext cx="11144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695" y="3891800"/>
            <a:ext cx="17049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895600" y="23622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salting</a:t>
            </a:r>
            <a:endParaRPr lang="en-US" sz="2000" i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58" y="3924457"/>
            <a:ext cx="16097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5800"/>
            <a:ext cx="10001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39064"/>
            <a:ext cx="217170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>
            <a:stCxn id="51" idx="3"/>
          </p:cNvCxnSpPr>
          <p:nvPr/>
        </p:nvCxnSpPr>
        <p:spPr>
          <a:xfrm flipV="1">
            <a:off x="1295400" y="2680271"/>
            <a:ext cx="1143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485344" y="1281890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𝑓𝑣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344" y="1281890"/>
                <a:ext cx="685800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576" r="-446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884158" y="1281890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𝑓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158" y="1281890"/>
                <a:ext cx="685800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7576" r="-265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 flipV="1">
            <a:off x="2981325" y="2714655"/>
            <a:ext cx="1143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431847" y="2408367"/>
            <a:ext cx="1274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Construct polynomial</a:t>
            </a:r>
            <a:endParaRPr lang="en-US" sz="2000" i="1" dirty="0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4563156" y="2756471"/>
            <a:ext cx="1143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21"/>
              <p:cNvSpPr txBox="1"/>
              <p:nvPr/>
            </p:nvSpPr>
            <p:spPr>
              <a:xfrm>
                <a:off x="5410200" y="3850900"/>
                <a:ext cx="3657599" cy="832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/>
                          <a:ea typeface="Times New Roman"/>
                        </a:rPr>
                        <m:t>𝑇𝑓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𝑗</m:t>
                          </m:r>
                        </m:e>
                      </m:d>
                      <m:r>
                        <a:rPr lang="en-US" sz="1600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X</m:t>
                          </m:r>
                          <m:d>
                            <m:dPr>
                              <m:ctrlPr>
                                <a:rPr lang="en-US" sz="1600" i="1"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j</m:t>
                              </m:r>
                            </m:e>
                          </m:d>
                          <m:r>
                            <a:rPr lang="en-US" sz="1600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Y</m:t>
                          </m:r>
                          <m:d>
                            <m:dPr>
                              <m:ctrlPr>
                                <a:rPr lang="en-US" sz="1600" i="1"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j</m:t>
                              </m:r>
                            </m:e>
                          </m:d>
                        </m:e>
                      </m:d>
                      <m:r>
                        <a:rPr lang="en-US" sz="1600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𝑗</m:t>
                          </m:r>
                        </m:sup>
                      </m:sSubSup>
                      <m:r>
                        <a:rPr lang="en-US" sz="1600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𝑗</m:t>
                          </m:r>
                        </m:sup>
                      </m:sSubSup>
                      <m:r>
                        <a:rPr lang="en-US" sz="16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𝑥</m:t>
                      </m:r>
                      <m:r>
                        <a:rPr lang="en-US" sz="1600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3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𝑗</m:t>
                          </m:r>
                        </m:sup>
                      </m:sSubSup>
                      <m:r>
                        <a:rPr lang="en-US" sz="16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effectLst/>
                  <a:latin typeface="Times New Roman"/>
                  <a:ea typeface="Times New Roman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4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𝑗</m:t>
                          </m:r>
                        </m:sup>
                      </m:sSubSup>
                      <m:r>
                        <a:rPr lang="en-US" sz="1600" i="1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𝑥𝑦</m:t>
                      </m:r>
                      <m:r>
                        <a:rPr lang="en-US" sz="1600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5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𝑗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𝑥</m:t>
                          </m:r>
                        </m:e>
                        <m:sup>
                          <m:r>
                            <a:rPr lang="en-US" sz="1600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lang="en-US" sz="1600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6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𝑗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𝑦</m:t>
                          </m:r>
                        </m:e>
                        <m:sup>
                          <m:r>
                            <a:rPr lang="en-US" sz="1600"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67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850900"/>
                <a:ext cx="3657599" cy="832600"/>
              </a:xfrm>
              <a:prstGeom prst="rect">
                <a:avLst/>
              </a:prstGeom>
              <a:blipFill rotWithShape="1">
                <a:blip r:embed="rId9"/>
                <a:stretch>
                  <a:fillRect r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596986" y="4559234"/>
                <a:ext cx="13659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Transformed template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986" y="4559234"/>
                <a:ext cx="1365914" cy="646331"/>
              </a:xfrm>
              <a:prstGeom prst="rect">
                <a:avLst/>
              </a:prstGeom>
              <a:blipFill rotWithShape="1">
                <a:blip r:embed="rId10"/>
                <a:stretch>
                  <a:fillRect l="-3571" t="-4717" r="-714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303008"/>
            <a:ext cx="2381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0" name="Straight Arrow Connector 69"/>
          <p:cNvCxnSpPr/>
          <p:nvPr/>
        </p:nvCxnSpPr>
        <p:spPr>
          <a:xfrm flipV="1">
            <a:off x="7333570" y="2895600"/>
            <a:ext cx="11430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85799" y="5873000"/>
            <a:ext cx="801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PolyCodes-22: bi-variable </a:t>
            </a:r>
            <a:r>
              <a:rPr lang="en-US" dirty="0"/>
              <a:t>polynomial in degree 2, </a:t>
            </a:r>
            <a:r>
              <a:rPr lang="en-US" dirty="0" smtClean="0"/>
              <a:t> dimensionality reduction by 75%.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0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6" grpId="0"/>
      <p:bldP spid="62" grpId="0"/>
      <p:bldP spid="63" grpId="0"/>
      <p:bldP spid="65" grpId="0"/>
      <p:bldP spid="67" grpId="0"/>
      <p:bldP spid="6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Approach-Illustration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57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219200"/>
            <a:ext cx="8534400" cy="4937760"/>
          </a:xfrm>
        </p:spPr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1165261"/>
            <a:ext cx="687724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58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approach is tested for different combinations of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𝜇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𝜐</m:t>
                    </m:r>
                  </m:oMath>
                </a14:m>
                <a:r>
                  <a:rPr lang="en-US" dirty="0" smtClean="0"/>
                  <a:t> and output for each is known as ‘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PolyCodes-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70C0"/>
                        </a:solidFill>
                        <a:latin typeface="Cambria Math"/>
                      </a:rPr>
                      <m:t>𝜇𝜐</m:t>
                    </m:r>
                  </m:oMath>
                </a14:m>
                <a:r>
                  <a:rPr lang="en-US" dirty="0" smtClean="0"/>
                  <a:t>’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420882"/>
                  </p:ext>
                </p:extLst>
              </p:nvPr>
            </p:nvGraphicFramePr>
            <p:xfrm>
              <a:off x="914400" y="2362200"/>
              <a:ext cx="6949440" cy="360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4480"/>
                    <a:gridCol w="1188720"/>
                    <a:gridCol w="1188720"/>
                    <a:gridCol w="1645920"/>
                    <a:gridCol w="1371600"/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No.</a:t>
                          </a:r>
                          <a:r>
                            <a:rPr lang="en-US" baseline="0" dirty="0" smtClean="0"/>
                            <a:t> of Variables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Degree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No.</a:t>
                          </a:r>
                          <a:r>
                            <a:rPr lang="en-US" baseline="0" dirty="0" smtClean="0"/>
                            <a:t> of terms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smtClean="0">
                                  <a:latin typeface="Cambria Math"/>
                                </a:rPr>
                                <m:t>𝜌</m:t>
                              </m:r>
                            </m:oMath>
                          </a14:m>
                          <a:endParaRPr 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PolyCodes-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/>
                                </a:rPr>
                                <m:t>𝜇𝜐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Dimension</a:t>
                          </a:r>
                          <a:r>
                            <a:rPr lang="en-US" baseline="0" dirty="0" smtClean="0"/>
                            <a:t> reduction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48768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Uni-variable,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smtClean="0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sz="1800" b="0" i="0" smtClean="0">
                                  <a:latin typeface="Cambria Math"/>
                                </a:rPr>
                                <m:t>=1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/>
                                  </a:rPr>
                                  <m:t>𝜐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PolyCodes-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/>
                                </a:rPr>
                                <m:t>12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66.66%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3810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/>
                                  </a:rPr>
                                  <m:t>𝜐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PolyCodes-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/>
                                </a:rPr>
                                <m:t>13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75.00%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508000">
                    <a:tc row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Bi-variable,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smtClean="0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sz="1800" b="0" i="0" smtClean="0">
                                  <a:latin typeface="Cambria Math"/>
                                </a:rPr>
                                <m:t>=2</m:t>
                              </m:r>
                            </m:oMath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/>
                                  </a:rPr>
                                  <m:t>𝜐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PolyCodes-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/>
                                </a:rPr>
                                <m:t>22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83.33%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4419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/>
                                  </a:rPr>
                                  <m:t>𝜐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PolyCodes-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/>
                                </a:rPr>
                                <m:t>23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90.00%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497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Tri-variable,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/>
                                  </a:rPr>
                                  <m:t>𝜐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PolyCodes-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/>
                                </a:rPr>
                                <m:t>32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90.00%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/>
                                  </a:rPr>
                                  <m:t>𝜐</m:t>
                                </m:r>
                                <m:r>
                                  <a:rPr lang="en-US" sz="1800" b="0" i="0" smtClean="0">
                                    <a:latin typeface="Cambria Math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PolyCodes-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/>
                                </a:rPr>
                                <m:t>33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/>
                                  </a:rPr>
                                  <m:t>95.00%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1597929"/>
                  </p:ext>
                </p:extLst>
              </p:nvPr>
            </p:nvGraphicFramePr>
            <p:xfrm>
              <a:off x="914400" y="2362200"/>
              <a:ext cx="6949440" cy="360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4480"/>
                    <a:gridCol w="1188720"/>
                    <a:gridCol w="1188720"/>
                    <a:gridCol w="1645920"/>
                    <a:gridCol w="1371600"/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No.</a:t>
                          </a:r>
                          <a:r>
                            <a:rPr lang="en-US" baseline="0" dirty="0" smtClean="0"/>
                            <a:t> of Variables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Degree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0769" t="-667" r="-253846" b="-3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8889" t="-667" r="-83333" b="-3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Dimension</a:t>
                          </a:r>
                          <a:r>
                            <a:rPr lang="en-US" baseline="0" dirty="0" smtClean="0"/>
                            <a:t> reduction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4876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106338" r="-347059" b="-22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30769" t="-188750" r="-353846" b="-4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0769" t="-188750" r="-253846" b="-4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8889" t="-188750" r="-83333" b="-4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06667" t="-188750" b="-470000"/>
                          </a:stretch>
                        </a:blipFill>
                      </a:tcPr>
                    </a:tc>
                  </a:tr>
                  <a:tr h="3810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30769" t="-372581" r="-353846" b="-5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0769" t="-372581" r="-253846" b="-5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8889" t="-372581" r="-83333" b="-5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06667" t="-372581" b="-506452"/>
                          </a:stretch>
                        </a:blipFill>
                      </a:tcPr>
                    </a:tc>
                  </a:tr>
                  <a:tr h="508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187821" r="-347059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30769" t="-353012" r="-353846" b="-278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0769" t="-353012" r="-253846" b="-278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8889" t="-353012" r="-83333" b="-278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06667" t="-353012" b="-278313"/>
                          </a:stretch>
                        </a:blipFill>
                      </a:tcPr>
                    </a:tc>
                  </a:tr>
                  <a:tr h="4419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30769" t="-515068" r="-353846" b="-2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0769" t="-515068" r="-253846" b="-2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8889" t="-515068" r="-83333" b="-216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06667" t="-515068" b="-216438"/>
                          </a:stretch>
                        </a:blipFill>
                      </a:tcPr>
                    </a:tc>
                  </a:tr>
                  <a:tr h="497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316197" r="-347059" b="-11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30769" t="-554321" r="-353846" b="-95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0769" t="-554321" r="-253846" b="-95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8889" t="-554321" r="-83333" b="-95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06667" t="-554321" b="-95062"/>
                          </a:stretch>
                        </a:blip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30769" t="-868852" r="-353846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0769" t="-868852" r="-253846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38889" t="-868852" r="-83333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406667" t="-868852" b="-262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48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(EER%)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0960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59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21941216"/>
                  </p:ext>
                </p:extLst>
              </p:nvPr>
            </p:nvGraphicFramePr>
            <p:xfrm>
              <a:off x="228600" y="1219200"/>
              <a:ext cx="8620553" cy="52674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2.17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0.99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0.85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1.83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0.33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0.42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0.63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0.47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66.66%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2.82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1.11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2.65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0.71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0.26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0.54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0.75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0.85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0.64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0.23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3.33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2.11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1.18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2.69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0.82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0.31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0.61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0.29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0.85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1.14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0.74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0.26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83.33%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3.49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2.07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1.23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0.79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0.42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0.83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0.97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1.41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0.82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0.35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4.12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2.44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1.72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0.72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1.35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2.28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0.78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0.49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3.95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1.49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3.56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0.85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0.62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0.95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1.22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0.55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2.03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0.61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1.07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0.39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39.82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3.43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38.47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2.86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43.45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39.08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4.65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39.07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3.55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43.43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2.76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36.65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39.54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2.31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21941216"/>
                  </p:ext>
                </p:extLst>
              </p:nvPr>
            </p:nvGraphicFramePr>
            <p:xfrm>
              <a:off x="228600" y="1219200"/>
              <a:ext cx="8620553" cy="52674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210526" r="-700000" b="-6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210526" r="-600000" b="-6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210526" r="-500000" b="-6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210526" r="-400000" b="-6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210526" r="-300000" b="-6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210526" r="-200000" b="-6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210526" r="-100000" b="-6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210526" b="-61263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66.66%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310526" r="-700000" b="-5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310526" r="-600000" b="-5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310526" r="-500000" b="-5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310526" r="-400000" b="-5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310526" r="-300000" b="-5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310526" r="-200000" b="-5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310526" r="-100000" b="-5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310526" b="-51263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410526" r="-700000" b="-4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410526" r="-600000" b="-4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410526" r="-500000" b="-4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410526" r="-400000" b="-4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410526" r="-300000" b="-4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410526" r="-200000" b="-4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410526" r="-100000" b="-4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410526" b="-41263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83.33%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510526" r="-700000" b="-3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510526" r="-600000" b="-3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510526" r="-500000" b="-3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510526" r="-400000" b="-3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510526" r="-300000" b="-3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510526" r="-200000" b="-3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510526" r="-100000" b="-3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510526" b="-31263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610526" r="-700000" b="-2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610526" r="-600000" b="-2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610526" r="-500000" b="-2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610526" r="-400000" b="-2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610526" r="-300000" b="-2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610526" r="-200000" b="-2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610526" r="-100000" b="-2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610526" b="-21263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710526" r="-700000" b="-1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710526" r="-600000" b="-1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710526" r="-500000" b="-1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710526" r="-400000" b="-1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710526" r="-300000" b="-1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710526" r="-200000" b="-1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710526" r="-100000" b="-1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710526" b="-112632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819149" r="-7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819149" r="-6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819149" r="-5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819149" r="-4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819149" r="-3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819149" r="-2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819149" r="-1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819149" b="-138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676400" y="22860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6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/>
          <p:cNvCxnSpPr/>
          <p:nvPr/>
        </p:nvCxnSpPr>
        <p:spPr>
          <a:xfrm>
            <a:off x="0" y="3733800"/>
            <a:ext cx="9067800" cy="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b" anchorCtr="0">
            <a:normAutofit/>
          </a:bodyPr>
          <a:lstStyle/>
          <a:p>
            <a:r>
              <a:rPr lang="en-US" dirty="0"/>
              <a:t>Basic Cancelable Authentication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4072715" y="1756409"/>
            <a:ext cx="1514794" cy="74485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effectLst/>
                <a:ea typeface="Calibri"/>
                <a:cs typeface="Times New Roman"/>
              </a:rPr>
              <a:t>Cancelable transformation</a:t>
            </a:r>
            <a:endParaRPr lang="en-US" sz="1600" dirty="0">
              <a:effectLst/>
              <a:ea typeface="Calibri"/>
              <a:cs typeface="Times New Roman"/>
            </a:endParaRPr>
          </a:p>
        </p:txBody>
      </p:sp>
      <p:sp>
        <p:nvSpPr>
          <p:cNvPr id="15" name="Can 14"/>
          <p:cNvSpPr>
            <a:spLocks noChangeArrowheads="1"/>
          </p:cNvSpPr>
          <p:nvPr/>
        </p:nvSpPr>
        <p:spPr bwMode="auto">
          <a:xfrm>
            <a:off x="5562600" y="3274695"/>
            <a:ext cx="2162175" cy="687705"/>
          </a:xfrm>
          <a:prstGeom prst="can">
            <a:avLst>
              <a:gd name="adj" fmla="val 37491"/>
            </a:avLst>
          </a:prstGeom>
          <a:gradFill rotWithShape="0">
            <a:gsLst>
              <a:gs pos="0">
                <a:schemeClr val="lt1">
                  <a:lumMod val="100000"/>
                  <a:lumOff val="0"/>
                </a:schemeClr>
              </a:gs>
              <a:gs pos="100000">
                <a:schemeClr val="dk1">
                  <a:lumMod val="40000"/>
                  <a:lumOff val="60000"/>
                </a:schemeClr>
              </a:gs>
            </a:gsLst>
            <a:lin ang="5400000" scaled="1"/>
          </a:gradFill>
          <a:ln w="12700">
            <a:solidFill>
              <a:schemeClr val="dk1">
                <a:lumMod val="60000"/>
                <a:lumOff val="40000"/>
              </a:schemeClr>
            </a:solidFill>
            <a:round/>
            <a:headEnd/>
            <a:tailEnd/>
          </a:ln>
          <a:effectLst>
            <a:outerShdw dist="28398" dir="3806097" algn="ctr" rotWithShape="0">
              <a:schemeClr val="lt1">
                <a:lumMod val="50000"/>
                <a:lumOff val="0"/>
                <a:alpha val="50000"/>
              </a:schemeClr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Calibri"/>
                <a:cs typeface="Times New Roman"/>
              </a:rPr>
              <a:t>Database Server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095047" y="4644706"/>
            <a:ext cx="1097280" cy="548640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31750">
            <a:solidFill>
              <a:schemeClr val="dk1">
                <a:lumMod val="100000"/>
                <a:lumOff val="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ea typeface="Calibri"/>
                <a:cs typeface="Times New Roman"/>
              </a:rPr>
              <a:t>Matcher</a:t>
            </a:r>
            <a:endParaRPr lang="en-US" sz="1400" dirty="0">
              <a:effectLst/>
              <a:ea typeface="Calibri"/>
              <a:cs typeface="Times New Roman"/>
            </a:endParaRPr>
          </a:p>
        </p:txBody>
      </p:sp>
      <p:sp>
        <p:nvSpPr>
          <p:cNvPr id="17" name="Rectangular Callout 16"/>
          <p:cNvSpPr>
            <a:spLocks noChangeArrowheads="1"/>
          </p:cNvSpPr>
          <p:nvPr/>
        </p:nvSpPr>
        <p:spPr bwMode="auto">
          <a:xfrm>
            <a:off x="7648857" y="4380865"/>
            <a:ext cx="1249680" cy="914400"/>
          </a:xfrm>
          <a:prstGeom prst="wedgeRectCallout">
            <a:avLst>
              <a:gd name="adj1" fmla="val -85174"/>
              <a:gd name="adj2" fmla="val 22873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Calibri"/>
                <a:cs typeface="Times New Roman"/>
              </a:rPr>
              <a:t>Matching without decryption</a:t>
            </a:r>
          </a:p>
        </p:txBody>
      </p:sp>
      <p:sp>
        <p:nvSpPr>
          <p:cNvPr id="18" name="Flowchart: Document 17"/>
          <p:cNvSpPr>
            <a:spLocks noChangeArrowheads="1"/>
          </p:cNvSpPr>
          <p:nvPr/>
        </p:nvSpPr>
        <p:spPr bwMode="auto">
          <a:xfrm>
            <a:off x="6156960" y="5572257"/>
            <a:ext cx="1005840" cy="731520"/>
          </a:xfrm>
          <a:prstGeom prst="flowChartDocumen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Calibri"/>
                <a:cs typeface="Times New Roman"/>
              </a:rPr>
              <a:t>Accept/ Reject</a:t>
            </a:r>
          </a:p>
        </p:txBody>
      </p:sp>
      <p:sp>
        <p:nvSpPr>
          <p:cNvPr id="21" name="Rectangular Callout 20"/>
          <p:cNvSpPr/>
          <p:nvPr/>
        </p:nvSpPr>
        <p:spPr>
          <a:xfrm>
            <a:off x="6721787" y="1295400"/>
            <a:ext cx="2103120" cy="1097280"/>
          </a:xfrm>
          <a:prstGeom prst="wedgeRectCallout">
            <a:avLst>
              <a:gd name="adj1" fmla="val -98348"/>
              <a:gd name="adj2" fmla="val -611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Calibri"/>
                <a:cs typeface="Times New Roman"/>
              </a:rPr>
              <a:t>Original </a:t>
            </a:r>
            <a:r>
              <a:rPr lang="en-US" sz="1600" dirty="0" smtClean="0">
                <a:effectLst/>
                <a:ea typeface="Calibri"/>
                <a:cs typeface="Times New Roman"/>
              </a:rPr>
              <a:t>biometric is discarded </a:t>
            </a:r>
            <a:r>
              <a:rPr lang="en-US" sz="1600" dirty="0">
                <a:effectLst/>
                <a:ea typeface="Calibri"/>
                <a:cs typeface="Times New Roman"/>
              </a:rPr>
              <a:t>after generating pseudo-biometric</a:t>
            </a: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239712" y="2760344"/>
            <a:ext cx="1477010" cy="2705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i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Input biometric</a:t>
            </a:r>
            <a:endParaRPr lang="en-US" sz="1600" dirty="0">
              <a:effectLst/>
              <a:ea typeface="Calibri"/>
              <a:cs typeface="Times New Roman"/>
            </a:endParaRPr>
          </a:p>
        </p:txBody>
      </p:sp>
      <p:sp>
        <p:nvSpPr>
          <p:cNvPr id="23" name="Text Box 35"/>
          <p:cNvSpPr txBox="1">
            <a:spLocks noChangeArrowheads="1"/>
          </p:cNvSpPr>
          <p:nvPr/>
        </p:nvSpPr>
        <p:spPr bwMode="auto">
          <a:xfrm>
            <a:off x="0" y="5548427"/>
            <a:ext cx="1998027" cy="6999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i="1" dirty="0">
                <a:solidFill>
                  <a:srgbClr val="1F497D"/>
                </a:solidFill>
                <a:effectLst/>
                <a:ea typeface="Calibri"/>
                <a:cs typeface="Times New Roman"/>
              </a:rPr>
              <a:t>Input biometric and user specific </a:t>
            </a:r>
            <a:r>
              <a:rPr lang="en-US" sz="1600" i="1" dirty="0" smtClean="0">
                <a:solidFill>
                  <a:srgbClr val="1F497D"/>
                </a:solidFill>
                <a:effectLst/>
                <a:ea typeface="Calibri"/>
                <a:cs typeface="Times New Roman"/>
              </a:rPr>
              <a:t>token</a:t>
            </a:r>
            <a:endParaRPr lang="en-US" sz="1600" dirty="0">
              <a:effectLst/>
              <a:ea typeface="Calibri"/>
              <a:cs typeface="Times New Roman"/>
            </a:endParaRPr>
          </a:p>
        </p:txBody>
      </p:sp>
      <p:sp>
        <p:nvSpPr>
          <p:cNvPr id="24" name="Rounded Rectangle 23"/>
          <p:cNvSpPr>
            <a:spLocks noChangeArrowheads="1"/>
          </p:cNvSpPr>
          <p:nvPr/>
        </p:nvSpPr>
        <p:spPr bwMode="auto">
          <a:xfrm>
            <a:off x="2209800" y="2811144"/>
            <a:ext cx="1280160" cy="64008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171450" algn="l"/>
              </a:tabLst>
            </a:pPr>
            <a:r>
              <a:rPr lang="en-US" sz="1400" dirty="0">
                <a:effectLst/>
                <a:ea typeface="Calibri"/>
                <a:cs typeface="Times New Roman"/>
              </a:rPr>
              <a:t>Random Data Generation</a:t>
            </a:r>
          </a:p>
        </p:txBody>
      </p:sp>
      <p:sp>
        <p:nvSpPr>
          <p:cNvPr id="28" name="Text Box 62"/>
          <p:cNvSpPr txBox="1">
            <a:spLocks noChangeArrowheads="1"/>
          </p:cNvSpPr>
          <p:nvPr/>
        </p:nvSpPr>
        <p:spPr bwMode="auto">
          <a:xfrm>
            <a:off x="2064488" y="1295400"/>
            <a:ext cx="179768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Calibri"/>
                <a:cs typeface="Times New Roman"/>
              </a:rPr>
              <a:t>Process biometrics</a:t>
            </a:r>
            <a:endParaRPr lang="en-US" sz="1400" dirty="0">
              <a:effectLst/>
              <a:ea typeface="Calibri"/>
              <a:cs typeface="Times New Roman"/>
            </a:endParaRPr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405888"/>
            <a:ext cx="786765" cy="1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91" y="1590675"/>
            <a:ext cx="14478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Straight Arrow Connector 33"/>
          <p:cNvCxnSpPr>
            <a:stCxn id="31" idx="3"/>
            <a:endCxn id="1026" idx="1"/>
          </p:cNvCxnSpPr>
          <p:nvPr/>
        </p:nvCxnSpPr>
        <p:spPr>
          <a:xfrm>
            <a:off x="1353502" y="2128836"/>
            <a:ext cx="801689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26" idx="3"/>
            <a:endCxn id="14" idx="1"/>
          </p:cNvCxnSpPr>
          <p:nvPr/>
        </p:nvCxnSpPr>
        <p:spPr>
          <a:xfrm flipV="1">
            <a:off x="3602991" y="2128837"/>
            <a:ext cx="46972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14" idx="2"/>
          </p:cNvCxnSpPr>
          <p:nvPr/>
        </p:nvCxnSpPr>
        <p:spPr>
          <a:xfrm flipV="1">
            <a:off x="3489960" y="2501264"/>
            <a:ext cx="1340152" cy="62992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73" y="2858135"/>
            <a:ext cx="10001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5" name="Elbow Connector 44"/>
          <p:cNvCxnSpPr>
            <a:stCxn id="14" idx="3"/>
            <a:endCxn id="15" idx="1"/>
          </p:cNvCxnSpPr>
          <p:nvPr/>
        </p:nvCxnSpPr>
        <p:spPr>
          <a:xfrm>
            <a:off x="5587509" y="2128837"/>
            <a:ext cx="1056179" cy="11458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6771405" y="2624771"/>
            <a:ext cx="1684020" cy="54165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Calibri"/>
                <a:cs typeface="Times New Roman"/>
              </a:rPr>
              <a:t>Pseudo-biometric </a:t>
            </a:r>
            <a:r>
              <a:rPr lang="en-US" sz="1600" dirty="0" smtClean="0">
                <a:effectLst/>
                <a:ea typeface="Calibri"/>
                <a:cs typeface="Times New Roman"/>
              </a:rPr>
              <a:t>identity (PI)</a:t>
            </a:r>
            <a:endParaRPr lang="en-US" sz="1600" dirty="0">
              <a:effectLst/>
              <a:ea typeface="Calibri"/>
              <a:cs typeface="Times New Roman"/>
            </a:endParaRP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4038600" y="4546599"/>
            <a:ext cx="1514794" cy="74485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effectLst/>
                <a:ea typeface="Calibri"/>
                <a:cs typeface="Times New Roman"/>
              </a:rPr>
              <a:t>Cancelable transformation</a:t>
            </a:r>
            <a:endParaRPr lang="en-US" sz="1600" dirty="0">
              <a:effectLst/>
              <a:ea typeface="Calibri"/>
              <a:cs typeface="Times New Roman"/>
            </a:endParaRPr>
          </a:p>
        </p:txBody>
      </p:sp>
      <p:sp>
        <p:nvSpPr>
          <p:cNvPr id="59" name="Text Box 62"/>
          <p:cNvSpPr txBox="1">
            <a:spLocks noChangeArrowheads="1"/>
          </p:cNvSpPr>
          <p:nvPr/>
        </p:nvSpPr>
        <p:spPr bwMode="auto">
          <a:xfrm>
            <a:off x="2057400" y="4118004"/>
            <a:ext cx="179768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Calibri"/>
                <a:cs typeface="Times New Roman"/>
              </a:rPr>
              <a:t>Process biometrics</a:t>
            </a:r>
            <a:endParaRPr lang="en-US" sz="1400" dirty="0">
              <a:effectLst/>
              <a:ea typeface="Calibri"/>
              <a:cs typeface="Times New Roman"/>
            </a:endParaRPr>
          </a:p>
        </p:txBody>
      </p:sp>
      <p:pic>
        <p:nvPicPr>
          <p:cNvPr id="60" name="Picture 5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90" y="4196080"/>
            <a:ext cx="786765" cy="1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482" y="4380865"/>
            <a:ext cx="14478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2" name="Straight Arrow Connector 61"/>
          <p:cNvCxnSpPr>
            <a:stCxn id="60" idx="3"/>
            <a:endCxn id="61" idx="1"/>
          </p:cNvCxnSpPr>
          <p:nvPr/>
        </p:nvCxnSpPr>
        <p:spPr>
          <a:xfrm>
            <a:off x="1396855" y="4919028"/>
            <a:ext cx="8096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1" idx="3"/>
            <a:endCxn id="58" idx="1"/>
          </p:cNvCxnSpPr>
          <p:nvPr/>
        </p:nvCxnSpPr>
        <p:spPr>
          <a:xfrm flipV="1">
            <a:off x="3654282" y="4919027"/>
            <a:ext cx="38431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95" idx="3"/>
            <a:endCxn id="58" idx="2"/>
          </p:cNvCxnSpPr>
          <p:nvPr/>
        </p:nvCxnSpPr>
        <p:spPr>
          <a:xfrm flipV="1">
            <a:off x="2625533" y="5291454"/>
            <a:ext cx="2170464" cy="5435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 Box 4"/>
              <p:cNvSpPr txBox="1">
                <a:spLocks noChangeArrowheads="1"/>
              </p:cNvSpPr>
              <p:nvPr/>
            </p:nvSpPr>
            <p:spPr bwMode="auto">
              <a:xfrm>
                <a:off x="1396855" y="1764176"/>
                <a:ext cx="601172" cy="2708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96855" y="1764176"/>
                <a:ext cx="601172" cy="270827"/>
              </a:xfrm>
              <a:prstGeom prst="rect">
                <a:avLst/>
              </a:prstGeom>
              <a:blipFill rotWithShape="1">
                <a:blip r:embed="rId5"/>
                <a:stretch>
                  <a:fillRect b="-57778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Box 4"/>
              <p:cNvSpPr txBox="1">
                <a:spLocks noChangeArrowheads="1"/>
              </p:cNvSpPr>
              <p:nvPr/>
            </p:nvSpPr>
            <p:spPr bwMode="auto">
              <a:xfrm>
                <a:off x="1456228" y="4575065"/>
                <a:ext cx="601172" cy="2708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/>
                        <a:ea typeface="Calibri"/>
                        <a:cs typeface="Times New Roman"/>
                      </a:rPr>
                      <m:t>𝐵</m:t>
                    </m:r>
                  </m:oMath>
                </a14:m>
                <a:r>
                  <a:rPr lang="en-US" sz="1600" dirty="0" smtClean="0">
                    <a:effectLst/>
                    <a:ea typeface="Calibri"/>
                    <a:cs typeface="Times New Roman"/>
                  </a:rPr>
                  <a:t>’</a:t>
                </a:r>
                <a:endParaRPr lang="en-US" sz="16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6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6228" y="4575065"/>
                <a:ext cx="601172" cy="270827"/>
              </a:xfrm>
              <a:prstGeom prst="rect">
                <a:avLst/>
              </a:prstGeom>
              <a:blipFill rotWithShape="1">
                <a:blip r:embed="rId6"/>
                <a:stretch>
                  <a:fillRect b="-6136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>
            <a:stCxn id="15" idx="3"/>
            <a:endCxn id="16" idx="0"/>
          </p:cNvCxnSpPr>
          <p:nvPr/>
        </p:nvCxnSpPr>
        <p:spPr>
          <a:xfrm flipH="1">
            <a:off x="6643687" y="3962400"/>
            <a:ext cx="1" cy="6823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8" idx="3"/>
            <a:endCxn id="16" idx="1"/>
          </p:cNvCxnSpPr>
          <p:nvPr/>
        </p:nvCxnSpPr>
        <p:spPr>
          <a:xfrm flipV="1">
            <a:off x="5553394" y="4919026"/>
            <a:ext cx="54165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 Box 4"/>
              <p:cNvSpPr txBox="1">
                <a:spLocks noChangeArrowheads="1"/>
              </p:cNvSpPr>
              <p:nvPr/>
            </p:nvSpPr>
            <p:spPr bwMode="auto">
              <a:xfrm>
                <a:off x="6096000" y="3996373"/>
                <a:ext cx="510685" cy="2708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𝑃𝐼</m:t>
                      </m:r>
                    </m:oMath>
                  </m:oMathPara>
                </a14:m>
                <a:endParaRPr lang="en-US" sz="16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0" y="3996373"/>
                <a:ext cx="510685" cy="270827"/>
              </a:xfrm>
              <a:prstGeom prst="rect">
                <a:avLst/>
              </a:prstGeom>
              <a:blipFill rotWithShape="1">
                <a:blip r:embed="rId7"/>
                <a:stretch>
                  <a:fillRect b="-6136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4"/>
              <p:cNvSpPr txBox="1">
                <a:spLocks noChangeArrowheads="1"/>
              </p:cNvSpPr>
              <p:nvPr/>
            </p:nvSpPr>
            <p:spPr bwMode="auto">
              <a:xfrm>
                <a:off x="5578374" y="4605973"/>
                <a:ext cx="441426" cy="2708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effectLst/>
                        <a:latin typeface="Cambria Math"/>
                        <a:ea typeface="Calibri"/>
                        <a:cs typeface="Times New Roman"/>
                      </a:rPr>
                      <m:t>𝑃𝐼</m:t>
                    </m:r>
                  </m:oMath>
                </a14:m>
                <a:r>
                  <a:rPr lang="en-US" sz="1600" dirty="0" smtClean="0">
                    <a:effectLst/>
                    <a:ea typeface="Calibri"/>
                    <a:cs typeface="Times New Roman"/>
                  </a:rPr>
                  <a:t>’</a:t>
                </a:r>
                <a:endParaRPr lang="en-US" sz="16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8374" y="4605973"/>
                <a:ext cx="441426" cy="270827"/>
              </a:xfrm>
              <a:prstGeom prst="rect">
                <a:avLst/>
              </a:prstGeom>
              <a:blipFill rotWithShape="1">
                <a:blip r:embed="rId8"/>
                <a:stretch>
                  <a:fillRect r="-17808" b="-6136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/>
          <p:cNvCxnSpPr>
            <a:stCxn id="16" idx="2"/>
            <a:endCxn id="18" idx="0"/>
          </p:cNvCxnSpPr>
          <p:nvPr/>
        </p:nvCxnSpPr>
        <p:spPr>
          <a:xfrm>
            <a:off x="6643687" y="5193346"/>
            <a:ext cx="16193" cy="378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962400" y="1143000"/>
            <a:ext cx="169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ENROLLMENT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276600" y="3745468"/>
            <a:ext cx="22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AUTHENTICATION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48640" y="3124200"/>
            <a:ext cx="822960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token</a:t>
            </a:r>
            <a:endParaRPr 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1802573" y="5665759"/>
            <a:ext cx="822960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token</a:t>
            </a:r>
            <a:endParaRPr lang="en-US" sz="1600" dirty="0"/>
          </a:p>
        </p:txBody>
      </p:sp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19" y="5641975"/>
            <a:ext cx="10001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0" name="Elbow Connector 99"/>
          <p:cNvCxnSpPr>
            <a:stCxn id="1028" idx="2"/>
            <a:endCxn id="86" idx="2"/>
          </p:cNvCxnSpPr>
          <p:nvPr/>
        </p:nvCxnSpPr>
        <p:spPr>
          <a:xfrm rot="5400000">
            <a:off x="2481606" y="1784324"/>
            <a:ext cx="156944" cy="3199916"/>
          </a:xfrm>
          <a:prstGeom prst="bentConnector3">
            <a:avLst>
              <a:gd name="adj1" fmla="val 1982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47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50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49" grpId="0" animBg="1"/>
      <p:bldP spid="58" grpId="0" animBg="1"/>
      <p:bldP spid="59" grpId="0" animBg="1"/>
      <p:bldP spid="67" grpId="0" animBg="1"/>
      <p:bldP spid="68" grpId="0" animBg="1"/>
      <p:bldP spid="77" grpId="0" animBg="1"/>
      <p:bldP spid="78" grpId="0" animBg="1"/>
      <p:bldP spid="84" grpId="0"/>
      <p:bldP spid="88" grpId="0"/>
      <p:bldP spid="86" grpId="0" animBg="1"/>
      <p:bldP spid="86" grpId="1" animBg="1"/>
      <p:bldP spid="95" grpId="0" animBg="1"/>
      <p:bldP spid="95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(DI)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0960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60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29333628"/>
                  </p:ext>
                </p:extLst>
              </p:nvPr>
            </p:nvGraphicFramePr>
            <p:xfrm>
              <a:off x="228600" y="1219200"/>
              <a:ext cx="8620553" cy="52339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4.588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1.390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5.526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4.712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1.121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5.773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1.746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8.521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1.960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8.399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1.330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6.469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5.790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1.424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66.66%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4.418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5.126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0.998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5.459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1.433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7.348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1.747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8.229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1.643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5.580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1.345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4.988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1.412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4.352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1.231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4.973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4.485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1.201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5.622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1.783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6.873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1.633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8.127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1.430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5.154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1.614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4.841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1.221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83.33%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4.308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4.901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4.375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5.425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1.544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6.560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1.983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8.110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4.289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4.773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1.313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4.278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4.571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1.402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4.310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1.562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5.293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1.440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6.321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1.093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7.598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1.503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4.239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1.760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4.141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1.553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4.306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4.852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4.353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1.876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5.341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6.522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1.383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7.890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1.243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4.220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1.453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4.324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1.348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0.210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0.811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0.050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0.908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0.098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0.317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0.631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0.212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0.047 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29333628"/>
                  </p:ext>
                </p:extLst>
              </p:nvPr>
            </p:nvGraphicFramePr>
            <p:xfrm>
              <a:off x="228600" y="1219200"/>
              <a:ext cx="8620553" cy="52339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212766" r="-7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212766" r="-6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212766" r="-5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212766" r="-4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212766" r="-3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212766" r="-2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212766" r="-100000" b="-6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212766" b="-6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66.66%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312766" r="-7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312766" r="-6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312766" r="-5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312766" r="-4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312766" r="-3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312766" r="-2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312766" r="-1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312766" b="-5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412766" r="-7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412766" r="-6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412766" r="-5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412766" r="-4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412766" r="-3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412766" r="-2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412766" r="-1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412766" b="-4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83.33%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507368" r="-7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507368" r="-6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507368" r="-5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507368" r="-4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507368" r="-3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507368" r="-2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507368" r="-100000" b="-30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507368" b="-30947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613830" r="-7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613830" r="-6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613830" r="-5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613830" r="-4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613830" r="-3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613830" r="-2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613830" r="-100000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613830" b="-212766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713830" r="-7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713830" r="-6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713830" r="-5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713830" r="-4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713830" r="-3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713830" r="-2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713830" r="-100000" b="-1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713830" b="-112766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813830" r="-7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813830" r="-6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813830" r="-5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813830" r="-4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813830" r="-3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813830" r="-2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813830" r="-100000" b="-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813830" b="-1276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676400" y="22860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6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(RI%)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0960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61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89378469"/>
                  </p:ext>
                </p:extLst>
              </p:nvPr>
            </p:nvGraphicFramePr>
            <p:xfrm>
              <a:off x="228600" y="1219200"/>
              <a:ext cx="8620553" cy="5232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3300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27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671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92.10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99.38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94.99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99.31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99.85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0.10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99.79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99.36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0.32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671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66.66%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89.83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2.52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99.13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91.25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1.39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99.73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0.29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99.71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0.23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99.92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99.16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0.25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671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89.00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2.43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99.38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92.54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1.77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99.48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0.25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99.57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99.84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98.00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98.72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0.42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671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83.33%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89.83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2.39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99.25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90.50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1.55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99.43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99.55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99.84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0.15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97.76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98.72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0.45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671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84.33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2.62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98.66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0.52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89.10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1.09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98.62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0.41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98.70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0.51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98.39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96.87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0.72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98.09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0.42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671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88.83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2.65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98.71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88.97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1.11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98.97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99.42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0.45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98.91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97.72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0.63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98.40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0.39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27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10.65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5.33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7.98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2.42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11.23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3.21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9.31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5.22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12.71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5.32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13.23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3.43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12.76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4.43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9.09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4.65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89378469"/>
                  </p:ext>
                </p:extLst>
              </p:nvPr>
            </p:nvGraphicFramePr>
            <p:xfrm>
              <a:off x="228600" y="1219200"/>
              <a:ext cx="8620553" cy="5232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3300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0.00%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Original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211702" r="-7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211702" r="-6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211702" r="-5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211702" r="-4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211702" r="-3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211702" r="-2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211702" r="-100000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211702" b="-61489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66.66%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311702" r="-7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311702" r="-6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311702" r="-5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311702" r="-4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311702" r="-3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311702" r="-2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311702" r="-100000" b="-5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311702" b="-51489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411702" r="-7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411702" r="-6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411702" r="-5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411702" r="-4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411702" r="-3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411702" r="-2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411702" r="-100000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411702" b="-41489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83.33%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511702" r="-7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511702" r="-6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511702" r="-5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511702" r="-4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511702" r="-3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511702" r="-2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511702" r="-100000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511702" b="-31489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611702" r="-7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611702" r="-6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611702" r="-5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611702" r="-4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611702" r="-3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611702" r="-2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611702" r="-100000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611702" b="-214894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711702" r="-7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711702" r="-6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711702" r="-5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711702" r="-4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711702" r="-3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711702" r="-2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711702" r="-100000" b="-1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711702" b="-114894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803158" r="-7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803158" r="-6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803158" r="-5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803158" r="-4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803158" r="-3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803158" r="-2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803158" r="-10000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803158" b="-1368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676400" y="22860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82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Performance- (CI) at 95% significance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32460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62</a:t>
            </a:fld>
            <a:endParaRPr lang="en-US" dirty="0">
              <a:solidFill>
                <a:srgbClr val="46465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09084954"/>
                  </p:ext>
                </p:extLst>
              </p:nvPr>
            </p:nvGraphicFramePr>
            <p:xfrm>
              <a:off x="371047" y="1435608"/>
              <a:ext cx="8620553" cy="4660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66.66%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0.095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0.061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0.094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0.047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0.132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0.095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0.089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0.098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83.33%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0.141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0.096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0.062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0.033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0.039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0.132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0.026 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0.171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0.037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0.113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0.097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0.141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0.118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0.035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0.019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0.105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0.024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0.109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0.038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0.046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0.210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0.050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0.124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0.041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0.116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dirty="0" smtClean="0"/>
                                <m:t>0.132</m:t>
                              </m:r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dirty="0" smtClean="0"/>
                            <a:t>0.031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09084954"/>
                  </p:ext>
                </p:extLst>
              </p:nvPr>
            </p:nvGraphicFramePr>
            <p:xfrm>
              <a:off x="371047" y="1435608"/>
              <a:ext cx="8620553" cy="4660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1122473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Database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Thermal Face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Palmprint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Palm-vein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Finger-vein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Reduce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Scheme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CASIA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ORL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CASIA-NIR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IRIS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 smtClean="0"/>
                            <a:t>PolyU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CASIA-MS</a:t>
                          </a:r>
                          <a:r>
                            <a:rPr lang="en-US" sz="1600" baseline="0" dirty="0" smtClean="0"/>
                            <a:t> V1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SMDULA</a:t>
                          </a:r>
                          <a:endParaRPr lang="en-US" sz="1600" dirty="0"/>
                        </a:p>
                      </a:txBody>
                      <a:tcPr anchor="ctr"/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66.66%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213830" r="-7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213830" r="-6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213830" r="-5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213830" r="-4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213830" r="-3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213830" r="-2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213830" r="-100000" b="-5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213830" b="-5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PC-13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313830" r="-7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313830" r="-6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313830" r="-5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313830" r="-4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313830" r="-3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313830" r="-2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313830" r="-100000" b="-4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313830" b="-4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83.33%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PC-22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413830" r="-7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413830" r="-6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413830" r="-5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413830" r="-4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413830" r="-3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413830" r="-2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413830" r="-100000" b="-3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413830" b="-3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PC-23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513830" r="-7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513830" r="-6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513830" r="-5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513830" r="-4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513830" r="-3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513830" r="-2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513830" r="-100000" b="-2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513830" b="-2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613830" r="-7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613830" r="-6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613830" r="-5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613830" r="-4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613830" r="-3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613830" r="-2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613830" r="-100000" b="-1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613830" b="-113830"/>
                          </a:stretch>
                        </a:blipFill>
                      </a:tcPr>
                    </a:tc>
                  </a:tr>
                  <a:tr h="573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sz="1600" i="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95.00%</a:t>
                          </a:r>
                          <a:endParaRPr kumimoji="0" 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PC-23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48148" t="-713830" r="-7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48148" t="-713830" r="-6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48148" t="-713830" r="-5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548148" t="-713830" r="-4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48148" t="-713830" r="-3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748148" t="-713830" r="-2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8148" t="-713830" r="-100000" b="-1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948148" t="-713830" b="-138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828800" y="25146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03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6741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Dimensionality Reduction</a:t>
            </a:r>
          </a:p>
          <a:p>
            <a:pPr lvl="1"/>
            <a:r>
              <a:rPr lang="en-US" sz="2000" dirty="0" smtClean="0"/>
              <a:t>Flexible,  viable performance </a:t>
            </a:r>
            <a:r>
              <a:rPr lang="en-US" sz="2000" dirty="0" err="1" smtClean="0"/>
              <a:t>upto</a:t>
            </a:r>
            <a:r>
              <a:rPr lang="en-US" sz="2000" dirty="0" smtClean="0"/>
              <a:t> 90 % dimensionality reduction.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Matching Performance (worst-case):</a:t>
            </a:r>
          </a:p>
          <a:p>
            <a:pPr lvl="1"/>
            <a:r>
              <a:rPr lang="en-US" sz="2000" dirty="0" smtClean="0"/>
              <a:t>PC-12 at 67% </a:t>
            </a:r>
            <a:r>
              <a:rPr lang="en-US" sz="2000" dirty="0" smtClean="0"/>
              <a:t>reduction </a:t>
            </a:r>
            <a:r>
              <a:rPr lang="en-US" sz="2000" dirty="0" smtClean="0"/>
              <a:t>-</a:t>
            </a:r>
            <a:r>
              <a:rPr lang="en-US" sz="2000" dirty="0" smtClean="0"/>
              <a:t> </a:t>
            </a:r>
            <a:r>
              <a:rPr lang="en-US" sz="2000" dirty="0" smtClean="0"/>
              <a:t>similar to RD at 50% and RS-V1 at 50%,  better than XOR at 50% .</a:t>
            </a:r>
          </a:p>
          <a:p>
            <a:pPr lvl="1"/>
            <a:r>
              <a:rPr lang="en-US" sz="2000" dirty="0" smtClean="0"/>
              <a:t>PC-13 </a:t>
            </a:r>
            <a:r>
              <a:rPr lang="en-US" sz="2000" dirty="0"/>
              <a:t>at </a:t>
            </a:r>
            <a:r>
              <a:rPr lang="en-US" sz="2000" dirty="0" smtClean="0"/>
              <a:t>75% </a:t>
            </a:r>
            <a:r>
              <a:rPr lang="en-US" sz="2000" dirty="0" smtClean="0"/>
              <a:t>reduction -  similar </a:t>
            </a:r>
            <a:r>
              <a:rPr lang="en-US" sz="2000" dirty="0"/>
              <a:t>to </a:t>
            </a:r>
            <a:r>
              <a:rPr lang="en-US" sz="2000" dirty="0" smtClean="0"/>
              <a:t>and RS-V at 75%, better  </a:t>
            </a:r>
            <a:r>
              <a:rPr lang="en-US" sz="2000" dirty="0"/>
              <a:t>.</a:t>
            </a:r>
          </a:p>
          <a:p>
            <a:pPr lvl="1"/>
            <a:r>
              <a:rPr lang="en-US" sz="2000" dirty="0" smtClean="0"/>
              <a:t>PC-22 at 83% </a:t>
            </a:r>
            <a:r>
              <a:rPr lang="en-US" sz="2000" dirty="0" smtClean="0"/>
              <a:t>reduction - </a:t>
            </a:r>
            <a:r>
              <a:rPr lang="en-US" sz="2000" dirty="0" smtClean="0"/>
              <a:t>comparable to BH-50 at 50% reduction.</a:t>
            </a:r>
          </a:p>
          <a:p>
            <a:pPr lvl="1"/>
            <a:r>
              <a:rPr lang="en-US" sz="2000" dirty="0" smtClean="0"/>
              <a:t>PC-32 at 90% </a:t>
            </a:r>
            <a:r>
              <a:rPr lang="en-US" sz="2000" dirty="0" smtClean="0"/>
              <a:t>reduction - </a:t>
            </a:r>
            <a:r>
              <a:rPr lang="en-US" sz="2000" dirty="0" smtClean="0"/>
              <a:t>better than PC-23 at 90%.</a:t>
            </a:r>
          </a:p>
          <a:p>
            <a:pPr>
              <a:spcBef>
                <a:spcPts val="1200"/>
              </a:spcBef>
            </a:pPr>
            <a:r>
              <a:rPr lang="en-US" dirty="0"/>
              <a:t>Matching Performance (best-case):</a:t>
            </a:r>
          </a:p>
          <a:p>
            <a:pPr lvl="1"/>
            <a:r>
              <a:rPr lang="en-US" sz="2000" dirty="0"/>
              <a:t>Nearly 0% EER, high DI </a:t>
            </a:r>
            <a:r>
              <a:rPr lang="en-US" sz="2000" dirty="0" smtClean="0"/>
              <a:t>(&gt;30) </a:t>
            </a:r>
            <a:r>
              <a:rPr lang="en-US" sz="2000" dirty="0"/>
              <a:t>and, nearly 100% RI.</a:t>
            </a:r>
          </a:p>
          <a:p>
            <a:r>
              <a:rPr lang="en-US" dirty="0"/>
              <a:t>Changeability Performance:</a:t>
            </a:r>
          </a:p>
          <a:p>
            <a:pPr lvl="1"/>
            <a:r>
              <a:rPr lang="en-US" sz="2000" dirty="0"/>
              <a:t>CI is </a:t>
            </a:r>
            <a:r>
              <a:rPr lang="en-US" sz="2000" dirty="0" smtClean="0"/>
              <a:t>low, </a:t>
            </a:r>
            <a:r>
              <a:rPr lang="en-US" sz="2000" dirty="0"/>
              <a:t> </a:t>
            </a:r>
            <a:r>
              <a:rPr lang="en-US" sz="2000" dirty="0" smtClean="0"/>
              <a:t>Cross-matching </a:t>
            </a:r>
            <a:r>
              <a:rPr lang="en-US" sz="2000" dirty="0"/>
              <a:t>EER is high, nearly 50%, indicating no-match.</a:t>
            </a:r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63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9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64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Comparisons for Feature Level Transforms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65</a:t>
            </a:fld>
            <a:endParaRPr lang="en-US" dirty="0">
              <a:solidFill>
                <a:srgbClr val="464653"/>
              </a:solidFill>
            </a:endParaRPr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1761778"/>
              </p:ext>
            </p:extLst>
          </p:nvPr>
        </p:nvGraphicFramePr>
        <p:xfrm>
          <a:off x="1524000" y="1447800"/>
          <a:ext cx="5791200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735"/>
                <a:gridCol w="1518155"/>
                <a:gridCol w="1588510"/>
                <a:gridCol w="1447800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Dimension Reduction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Scheme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Average</a:t>
                      </a:r>
                      <a:r>
                        <a:rPr lang="en-US" sz="1600" baseline="0" dirty="0" smtClean="0"/>
                        <a:t> time in seconds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Performance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Rank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50%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0.210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RS-V1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0.104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XOR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0.136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66.66%</a:t>
                      </a:r>
                      <a:endParaRPr kumimoji="0"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PC-12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0.574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70C0"/>
                          </a:solidFill>
                        </a:rPr>
                        <a:t>Btw</a:t>
                      </a:r>
                      <a:r>
                        <a:rPr lang="en-US" sz="1600" baseline="0" dirty="0" smtClean="0">
                          <a:solidFill>
                            <a:srgbClr val="0070C0"/>
                          </a:solidFill>
                        </a:rPr>
                        <a:t> 1-2</a:t>
                      </a:r>
                      <a:endParaRPr 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kumimoji="0" lang="en-US" sz="1600" i="0" kern="1200" dirty="0" smtClean="0">
                          <a:solidFill>
                            <a:srgbClr val="005C2A"/>
                          </a:solidFill>
                          <a:latin typeface="+mn-lt"/>
                          <a:ea typeface="+mn-ea"/>
                          <a:cs typeface="+mn-cs"/>
                        </a:rPr>
                        <a:t>75.00%</a:t>
                      </a:r>
                      <a:endParaRPr kumimoji="0" lang="en-US" sz="1600" kern="1200" dirty="0">
                        <a:solidFill>
                          <a:srgbClr val="005C2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5C2A"/>
                          </a:solidFill>
                        </a:rPr>
                        <a:t>RS-V2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5C2A"/>
                          </a:solidFill>
                        </a:rPr>
                        <a:t>0.156</a:t>
                      </a:r>
                      <a:endParaRPr lang="en-US" sz="1600" dirty="0">
                        <a:solidFill>
                          <a:srgbClr val="005C2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5C2A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rgbClr val="005C2A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kumimoji="0"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5C2A"/>
                          </a:solidFill>
                        </a:rPr>
                        <a:t>PC-13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5C2A"/>
                          </a:solidFill>
                        </a:rPr>
                        <a:t>0.468</a:t>
                      </a:r>
                      <a:endParaRPr lang="en-US" sz="1600" dirty="0">
                        <a:solidFill>
                          <a:srgbClr val="005C2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5C2A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rgbClr val="005C2A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kumimoji="0"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5C2A"/>
                          </a:solidFill>
                        </a:rPr>
                        <a:t>RP-XOR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5C2A"/>
                          </a:solidFill>
                        </a:rPr>
                        <a:t>0.220</a:t>
                      </a:r>
                      <a:endParaRPr lang="en-US" sz="1600" dirty="0">
                        <a:solidFill>
                          <a:srgbClr val="005C2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5C2A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rgbClr val="005C2A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83.33%</a:t>
                      </a:r>
                      <a:endParaRPr kumimoji="0"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PC-22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0.335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kern="1200" dirty="0" smtClean="0">
                          <a:solidFill>
                            <a:srgbClr val="005C2A"/>
                          </a:solidFill>
                          <a:latin typeface="+mn-lt"/>
                          <a:ea typeface="+mn-ea"/>
                          <a:cs typeface="+mn-cs"/>
                        </a:rPr>
                        <a:t>Btw 1-2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i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90.00%</a:t>
                      </a:r>
                      <a:endParaRPr kumimoji="0" lang="en-US" sz="16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PC-23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rgbClr val="C00000"/>
                          </a:solidFill>
                        </a:rPr>
                        <a:t>0.358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i="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90.00%</a:t>
                      </a:r>
                      <a:endParaRPr kumimoji="0" lang="en-US" sz="16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PC-32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0.298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9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905000" y="3886200"/>
            <a:ext cx="6400800" cy="990600"/>
          </a:xfrm>
        </p:spPr>
        <p:txBody>
          <a:bodyPr>
            <a:noAutofit/>
          </a:bodyPr>
          <a:lstStyle/>
          <a:p>
            <a:r>
              <a:rPr lang="en-US" dirty="0" smtClean="0"/>
              <a:t>7. Advance Protection using Secret Sharing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66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Biometrics &amp; Privacy: Centralized Database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67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Major </a:t>
            </a:r>
            <a:r>
              <a:rPr lang="en-US" sz="2400" dirty="0" smtClean="0"/>
              <a:t>Concerns</a:t>
            </a:r>
            <a:endParaRPr lang="en-US" sz="2400" dirty="0"/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Hacking of database to steal reference information which can be replayed or re-inserted at sensor or matcher.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Sharing or cross matching databases.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Analyzing reference biometric information to learn users’ personal information, such as health conditions.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Cancelable </a:t>
            </a:r>
            <a:r>
              <a:rPr lang="en-US" sz="2400" dirty="0"/>
              <a:t>biometrics </a:t>
            </a:r>
            <a:endParaRPr lang="en-US" sz="2400" dirty="0" smtClean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 smtClean="0"/>
              <a:t>Allows generation </a:t>
            </a:r>
            <a:r>
              <a:rPr lang="en-US" dirty="0"/>
              <a:t>of revocable biometric identities.  Prevents attacks mentioned in 2 &amp; 3.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Cannot deal with </a:t>
            </a:r>
            <a:r>
              <a:rPr lang="en-US" dirty="0" smtClean="0"/>
              <a:t>replay </a:t>
            </a:r>
            <a:r>
              <a:rPr lang="en-US" dirty="0"/>
              <a:t>attacks or damages due to first time compromise</a:t>
            </a:r>
            <a:r>
              <a:rPr lang="en-US" dirty="0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Also, it is undesirable that transformation key be known to anyone who access the user-token.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2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05800" cy="51816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</a:t>
            </a:r>
            <a:r>
              <a:rPr lang="en-US" sz="2400" dirty="0" smtClean="0"/>
              <a:t>t may be possible that a compromised pseudo-identity is inserted at matcher to gain access.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Current work decomposes pseudo-identity and key into secret </a:t>
            </a:r>
            <a:r>
              <a:rPr lang="en-US" sz="2400" dirty="0"/>
              <a:t>shares </a:t>
            </a:r>
            <a:r>
              <a:rPr lang="en-US" sz="2400" dirty="0" smtClean="0"/>
              <a:t>some </a:t>
            </a:r>
            <a:r>
              <a:rPr lang="en-US" sz="2400" dirty="0" smtClean="0"/>
              <a:t>of </a:t>
            </a:r>
            <a:r>
              <a:rPr lang="en-US" sz="2400" dirty="0"/>
              <a:t>which are natural looking and </a:t>
            </a:r>
            <a:r>
              <a:rPr lang="en-US" sz="2400" dirty="0" smtClean="0"/>
              <a:t>deceiving.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Prevents </a:t>
            </a:r>
            <a:r>
              <a:rPr lang="en-US" sz="2400" dirty="0"/>
              <a:t>damages due to first time </a:t>
            </a:r>
            <a:r>
              <a:rPr lang="en-US" sz="2400" dirty="0" smtClean="0"/>
              <a:t>compromise of key or database.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 smtClean="0"/>
              <a:t>Any individual share doesn’t reveal any secret information.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Pseudo-identity and key can be recovered only if all the required shares are available.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Further shares stored in database look like natural images like face, iris etc. which may further deceive the attacker. 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14/08/2017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Biometric template protection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Sharing using Multiple Lines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4648200" cy="5105400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The number of secrets to be shared are more.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Transformation key are usually 2-3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𝑅𝐺</m:t>
                    </m:r>
                    <m:r>
                      <a:rPr lang="en-US" sz="2400" i="1" dirty="0" smtClean="0">
                        <a:latin typeface="Cambria Math"/>
                      </a:rPr>
                      <m:t>, </m:t>
                    </m:r>
                    <m:r>
                      <a:rPr lang="en-US" sz="2400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sz="2400" dirty="0" smtClean="0"/>
                  <a:t>) and their size is double as that of transformed templates.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References templates may be more than one.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Number of reference transformed templates may vary.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Recovery should be computationally simple and lossless.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4648200" cy="5105400"/>
              </a:xfrm>
              <a:blipFill rotWithShape="1">
                <a:blip r:embed="rId2"/>
                <a:stretch>
                  <a:fillRect l="-786" t="-955" r="-1573" b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69</a:t>
            </a:fld>
            <a:endParaRPr lang="en-US" dirty="0">
              <a:solidFill>
                <a:srgbClr val="46465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785728"/>
            <a:ext cx="3657600" cy="35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Cancelable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763000" cy="35052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 important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 [8]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 smtClean="0"/>
              <a:t>Revocability :</a:t>
            </a:r>
            <a:r>
              <a:rPr lang="en-US" sz="2300" b="1" dirty="0" smtClean="0"/>
              <a:t> </a:t>
            </a:r>
            <a:r>
              <a:rPr lang="en-US" sz="2200" dirty="0" smtClean="0"/>
              <a:t>Straight </a:t>
            </a:r>
            <a:r>
              <a:rPr lang="en-US" sz="2200" dirty="0"/>
              <a:t>forward </a:t>
            </a:r>
            <a:r>
              <a:rPr lang="en-US" sz="2200" dirty="0" smtClean="0"/>
              <a:t>revocation of a </a:t>
            </a:r>
            <a:r>
              <a:rPr lang="en-US" sz="2200" dirty="0"/>
              <a:t>compromised </a:t>
            </a:r>
            <a:r>
              <a:rPr lang="en-US" sz="2200" dirty="0" smtClean="0"/>
              <a:t>template. 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 smtClean="0"/>
              <a:t>Diversity:</a:t>
            </a:r>
            <a:r>
              <a:rPr lang="en-US" sz="2400" dirty="0" smtClean="0"/>
              <a:t> </a:t>
            </a:r>
            <a:r>
              <a:rPr lang="en-US" sz="2200" dirty="0" smtClean="0"/>
              <a:t>No correlation/cross-matching </a:t>
            </a:r>
            <a:r>
              <a:rPr lang="en-US" sz="2200" dirty="0"/>
              <a:t>of pseudo-identities.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 smtClean="0"/>
              <a:t>Non-</a:t>
            </a:r>
            <a:r>
              <a:rPr lang="en-US" sz="2400" b="1" dirty="0" err="1" smtClean="0"/>
              <a:t>invertibility</a:t>
            </a:r>
            <a:r>
              <a:rPr lang="en-US" sz="2400" b="1" dirty="0" smtClean="0"/>
              <a:t>: </a:t>
            </a:r>
            <a:r>
              <a:rPr lang="en-US" sz="2200" dirty="0"/>
              <a:t>No possibility to recover </a:t>
            </a:r>
            <a:r>
              <a:rPr lang="en-US" sz="2200" dirty="0" smtClean="0"/>
              <a:t>original identity by inverting pseudo-identity. 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b="1" dirty="0" smtClean="0"/>
              <a:t>Performance: </a:t>
            </a:r>
            <a:r>
              <a:rPr lang="en-US" sz="2200" dirty="0" smtClean="0"/>
              <a:t>Discriminative </a:t>
            </a:r>
            <a:r>
              <a:rPr lang="en-US" sz="2200" dirty="0"/>
              <a:t>content of biometric template must be preserved. </a:t>
            </a:r>
            <a:r>
              <a:rPr lang="en-US" sz="2200" dirty="0" smtClean="0"/>
              <a:t>FAR/FRR </a:t>
            </a:r>
            <a:r>
              <a:rPr lang="en-US" sz="2200" dirty="0"/>
              <a:t>must be low.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7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7700" y="4648200"/>
            <a:ext cx="7848600" cy="129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Transforming a biometric template in a revocable manner such that it fulfills all the four criteria of </a:t>
            </a:r>
            <a:r>
              <a:rPr lang="en-US" sz="2400" i="1" dirty="0"/>
              <a:t>revocability</a:t>
            </a:r>
            <a:r>
              <a:rPr lang="en-US" sz="2400" dirty="0" smtClean="0"/>
              <a:t>, </a:t>
            </a:r>
            <a:r>
              <a:rPr lang="en-US" sz="2400" i="1" dirty="0" smtClean="0"/>
              <a:t>diversity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sz="2400" i="1" dirty="0" smtClean="0"/>
              <a:t>non-invertibility </a:t>
            </a:r>
            <a:r>
              <a:rPr lang="en-US" sz="2400" i="1" dirty="0"/>
              <a:t>and performance</a:t>
            </a:r>
            <a:r>
              <a:rPr lang="en-US" sz="2400" dirty="0"/>
              <a:t> is a </a:t>
            </a:r>
            <a:r>
              <a:rPr lang="en-US" sz="2800" dirty="0">
                <a:solidFill>
                  <a:srgbClr val="0070C0"/>
                </a:solidFill>
              </a:rPr>
              <a:t>challenging </a:t>
            </a:r>
            <a:r>
              <a:rPr lang="en-US" sz="2800" dirty="0" smtClean="0">
                <a:solidFill>
                  <a:srgbClr val="0070C0"/>
                </a:solidFill>
              </a:rPr>
              <a:t>task!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30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Remote Authentication Architecture in Multi-server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382000" cy="51816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A single vendor hosts multiple applications.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There are possibilities of cross-matching.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Also, one person may generate different pseudo-identities for different application.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The architecture combines benefits of cancelable biometrics with secret sharing.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One user-token is required to generate different pseudo-identities over different applications.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Also, secret sharing prevents from internal attacks.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70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2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Process</a:t>
            </a:r>
            <a:endParaRPr lang="en-US" dirty="0"/>
          </a:p>
        </p:txBody>
      </p:sp>
      <p:pic>
        <p:nvPicPr>
          <p:cNvPr id="10" name="Picture 6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632" y="1192886"/>
            <a:ext cx="777240" cy="77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4314542" y="2103120"/>
            <a:ext cx="1510064" cy="64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Cancelable Transform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191000" y="3810000"/>
            <a:ext cx="1828800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Secret Sharing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14" name="Picture 13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2" t="21646" r="21553" b="27973"/>
          <a:stretch/>
        </p:blipFill>
        <p:spPr>
          <a:xfrm>
            <a:off x="5303520" y="2951034"/>
            <a:ext cx="640080" cy="64008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803787" y="1295400"/>
            <a:ext cx="1219200" cy="8493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Input biometric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8" name="Straight Arrow Connector 17"/>
          <p:cNvCxnSpPr>
            <a:stCxn id="16" idx="3"/>
          </p:cNvCxnSpPr>
          <p:nvPr/>
        </p:nvCxnSpPr>
        <p:spPr>
          <a:xfrm>
            <a:off x="2022987" y="1720082"/>
            <a:ext cx="26086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52400" y="2667000"/>
            <a:ext cx="1480737" cy="8229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Random key generation unit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029200" y="1943542"/>
            <a:ext cx="0" cy="190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74" idx="0"/>
          </p:cNvCxnSpPr>
          <p:nvPr/>
        </p:nvCxnSpPr>
        <p:spPr>
          <a:xfrm flipH="1">
            <a:off x="4206240" y="2743200"/>
            <a:ext cx="62484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4" idx="2"/>
          </p:cNvCxnSpPr>
          <p:nvPr/>
        </p:nvCxnSpPr>
        <p:spPr>
          <a:xfrm>
            <a:off x="4206240" y="3611880"/>
            <a:ext cx="624840" cy="198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671187" y="2015269"/>
            <a:ext cx="2015613" cy="8229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</a:t>
            </a:r>
            <a:r>
              <a:rPr lang="en-US" dirty="0" smtClean="0">
                <a:solidFill>
                  <a:prstClr val="black"/>
                </a:solidFill>
              </a:rPr>
              <a:t>atabase of innocuous images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34" name="Elbow Connector 33"/>
          <p:cNvCxnSpPr>
            <a:endCxn id="13" idx="3"/>
          </p:cNvCxnSpPr>
          <p:nvPr/>
        </p:nvCxnSpPr>
        <p:spPr>
          <a:xfrm rot="10800000" flipV="1">
            <a:off x="6019800" y="2838228"/>
            <a:ext cx="1295400" cy="1246092"/>
          </a:xfrm>
          <a:prstGeom prst="bentConnector3">
            <a:avLst>
              <a:gd name="adj1" fmla="val -276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40" y="3634298"/>
            <a:ext cx="640080" cy="64008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895600"/>
            <a:ext cx="640080" cy="640080"/>
          </a:xfrm>
          <a:prstGeom prst="rect">
            <a:avLst/>
          </a:prstGeom>
        </p:spPr>
      </p:pic>
      <p:cxnSp>
        <p:nvCxnSpPr>
          <p:cNvPr id="43" name="Elbow Connector 42"/>
          <p:cNvCxnSpPr/>
          <p:nvPr/>
        </p:nvCxnSpPr>
        <p:spPr>
          <a:xfrm rot="16200000" flipH="1">
            <a:off x="2292462" y="2098496"/>
            <a:ext cx="462594" cy="326521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2"/>
            <a:endCxn id="47" idx="1"/>
          </p:cNvCxnSpPr>
          <p:nvPr/>
        </p:nvCxnSpPr>
        <p:spPr>
          <a:xfrm>
            <a:off x="5105400" y="4358640"/>
            <a:ext cx="1859281" cy="137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2209800" y="4358640"/>
            <a:ext cx="2704375" cy="376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077200" y="2895600"/>
                <a:ext cx="1426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895600"/>
                <a:ext cx="1426169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077200" y="3660714"/>
                <a:ext cx="1426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kern="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i="1" kern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660714"/>
                <a:ext cx="1426169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6200" y="5678102"/>
                <a:ext cx="598000" cy="385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e>
                        <m:sup>
                          <m:r>
                            <a:rPr lang="en-US" b="0" i="1" kern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678102"/>
                <a:ext cx="598000" cy="385362"/>
              </a:xfrm>
              <a:prstGeom prst="rect">
                <a:avLst/>
              </a:prstGeom>
              <a:blipFill rotWithShape="1">
                <a:blip r:embed="rId8"/>
                <a:stretch>
                  <a:fillRect t="-3125" r="-8163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1521110" y="5442968"/>
                <a:ext cx="529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110" y="5442968"/>
                <a:ext cx="529759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2209800" y="5458087"/>
                <a:ext cx="472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458087"/>
                <a:ext cx="472441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991532" y="5458087"/>
                <a:ext cx="387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32" y="5458087"/>
                <a:ext cx="387324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1656207" y="2872568"/>
            <a:ext cx="1804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solidFill>
                  <a:sysClr val="windowText" lastClr="000000"/>
                </a:solidFill>
              </a:rPr>
              <a:t>Transformation parameters</a:t>
            </a:r>
            <a:endParaRPr lang="en-US" i="1" kern="0" dirty="0">
              <a:solidFill>
                <a:srgbClr val="0070C0"/>
              </a:solidFill>
            </a:endParaRPr>
          </a:p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 </a:t>
            </a:r>
            <a:endParaRPr lang="en-US" i="1" kern="0" dirty="0">
              <a:solidFill>
                <a:sysClr val="windowText" lastClr="00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452491" y="1250631"/>
            <a:ext cx="142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Original biometric </a:t>
            </a:r>
            <a:r>
              <a:rPr lang="en-US" i="1" dirty="0" smtClean="0">
                <a:solidFill>
                  <a:srgbClr val="0070C0"/>
                </a:solidFill>
              </a:rPr>
              <a:t>fv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212334" y="2865562"/>
            <a:ext cx="142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Transformed biometric</a:t>
            </a:r>
            <a:endParaRPr lang="en-US" i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841031" y="1990340"/>
                <a:ext cx="1426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𝑇𝑝</m:t>
                          </m:r>
                        </m:e>
                        <m:sup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𝑅𝐺</m:t>
                      </m:r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031" y="1990340"/>
                <a:ext cx="1426169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137" t="-6557" r="-470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3643660" y="5442968"/>
                <a:ext cx="4406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60" y="5442968"/>
                <a:ext cx="440632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/>
          <p:cNvCxnSpPr>
            <a:stCxn id="19" idx="0"/>
          </p:cNvCxnSpPr>
          <p:nvPr/>
        </p:nvCxnSpPr>
        <p:spPr>
          <a:xfrm rot="5400000" flipH="1" flipV="1">
            <a:off x="2413071" y="763914"/>
            <a:ext cx="382785" cy="34233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1049570" y="2545973"/>
            <a:ext cx="3264972" cy="122813"/>
          </a:xfrm>
          <a:prstGeom prst="bentConnector3">
            <a:avLst>
              <a:gd name="adj1" fmla="val -193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939107" y="2540198"/>
                <a:ext cx="1426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𝑇𝑝</m:t>
                          </m:r>
                        </m:e>
                        <m:sup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𝑅𝐺</m:t>
                      </m:r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07" y="2540198"/>
                <a:ext cx="1426169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3419" t="-8333" r="-59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/>
          <p:cNvCxnSpPr/>
          <p:nvPr/>
        </p:nvCxnSpPr>
        <p:spPr>
          <a:xfrm>
            <a:off x="1049570" y="3489960"/>
            <a:ext cx="3106794" cy="701040"/>
          </a:xfrm>
          <a:prstGeom prst="bentConnector3">
            <a:avLst>
              <a:gd name="adj1" fmla="val 2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659447" y="3611232"/>
                <a:ext cx="1426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𝑇𝑝</m:t>
                          </m:r>
                        </m:e>
                        <m:sup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𝑅𝐺</m:t>
                      </m:r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447" y="3611232"/>
                <a:ext cx="1426169" cy="369332"/>
              </a:xfrm>
              <a:prstGeom prst="rect">
                <a:avLst/>
              </a:prstGeom>
              <a:blipFill rotWithShape="1">
                <a:blip r:embed="rId15"/>
                <a:stretch>
                  <a:fillRect l="-2137" t="-8197" r="-470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362200" y="4050268"/>
                <a:ext cx="1426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𝑇𝑝</m:t>
                          </m:r>
                        </m:e>
                        <m:sup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𝑅𝐺</m:t>
                      </m:r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i="1" ker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4050268"/>
                <a:ext cx="1426169" cy="369332"/>
              </a:xfrm>
              <a:prstGeom prst="rect">
                <a:avLst/>
              </a:prstGeom>
              <a:blipFill rotWithShape="1">
                <a:blip r:embed="rId16"/>
                <a:stretch>
                  <a:fillRect l="-3863" r="-42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2" t="37086" r="16653" b="12533"/>
          <a:stretch/>
        </p:blipFill>
        <p:spPr>
          <a:xfrm>
            <a:off x="3886200" y="2971800"/>
            <a:ext cx="640080" cy="64008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stCxn id="12" idx="2"/>
            <a:endCxn id="14" idx="0"/>
          </p:cNvCxnSpPr>
          <p:nvPr/>
        </p:nvCxnSpPr>
        <p:spPr>
          <a:xfrm>
            <a:off x="5069574" y="2743200"/>
            <a:ext cx="553986" cy="207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4" idx="2"/>
            <a:endCxn id="13" idx="0"/>
          </p:cNvCxnSpPr>
          <p:nvPr/>
        </p:nvCxnSpPr>
        <p:spPr>
          <a:xfrm flipH="1">
            <a:off x="5105400" y="3591114"/>
            <a:ext cx="518160" cy="218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518660" y="3203967"/>
                <a:ext cx="582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𝑇𝑓</m:t>
                          </m:r>
                        </m:e>
                        <m:sup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660" y="3203967"/>
                <a:ext cx="582316" cy="369332"/>
              </a:xfrm>
              <a:prstGeom prst="rect">
                <a:avLst/>
              </a:prstGeom>
              <a:blipFill rotWithShape="1">
                <a:blip r:embed="rId17"/>
                <a:stretch>
                  <a:fillRect l="-4167" t="-10000" r="-1145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903653" y="3135868"/>
                <a:ext cx="582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𝑇𝑓</m:t>
                          </m:r>
                        </m:e>
                        <m:sup>
                          <m:r>
                            <a:rPr lang="en-US" b="0" i="1" kern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653" y="3135868"/>
                <a:ext cx="582316" cy="369332"/>
              </a:xfrm>
              <a:prstGeom prst="rect">
                <a:avLst/>
              </a:prstGeom>
              <a:blipFill rotWithShape="1">
                <a:blip r:embed="rId18"/>
                <a:stretch>
                  <a:fillRect l="-6250" t="-9836" r="-1250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Picture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34039"/>
            <a:ext cx="640080" cy="640080"/>
          </a:xfrm>
          <a:prstGeom prst="rect">
            <a:avLst/>
          </a:prstGeom>
        </p:spPr>
      </p:pic>
      <p:pic>
        <p:nvPicPr>
          <p:cNvPr id="98" name="Picture 97"/>
          <p:cNvPicPr preferRelativeResize="0">
            <a:picLocks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8" t="45695" r="10045" b="11783"/>
          <a:stretch/>
        </p:blipFill>
        <p:spPr>
          <a:xfrm>
            <a:off x="76200" y="4885048"/>
            <a:ext cx="640080" cy="624048"/>
          </a:xfrm>
          <a:prstGeom prst="rect">
            <a:avLst/>
          </a:prstGeom>
        </p:spPr>
      </p:pic>
      <p:pic>
        <p:nvPicPr>
          <p:cNvPr id="99" name="Picture 98"/>
          <p:cNvPicPr preferRelativeResize="0">
            <a:picLocks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5152" r="29240" b="32326"/>
          <a:stretch/>
        </p:blipFill>
        <p:spPr>
          <a:xfrm>
            <a:off x="762000" y="4834039"/>
            <a:ext cx="640080" cy="640080"/>
          </a:xfrm>
          <a:prstGeom prst="rect">
            <a:avLst/>
          </a:prstGeom>
        </p:spPr>
      </p:pic>
      <p:pic>
        <p:nvPicPr>
          <p:cNvPr id="101" name="Picture 100"/>
          <p:cNvPicPr preferRelativeResize="0">
            <a:picLocks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5152" r="29240" b="32326"/>
          <a:stretch/>
        </p:blipFill>
        <p:spPr>
          <a:xfrm>
            <a:off x="2133600" y="4818007"/>
            <a:ext cx="640080" cy="64008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857988"/>
            <a:ext cx="640080" cy="640080"/>
          </a:xfrm>
          <a:prstGeom prst="rect">
            <a:avLst/>
          </a:prstGeom>
        </p:spPr>
      </p:pic>
      <p:pic>
        <p:nvPicPr>
          <p:cNvPr id="103" name="Picture 102"/>
          <p:cNvPicPr preferRelativeResize="0">
            <a:picLocks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5152" r="29240" b="32326"/>
          <a:stretch/>
        </p:blipFill>
        <p:spPr>
          <a:xfrm rot="5400000">
            <a:off x="3550920" y="4857988"/>
            <a:ext cx="640080" cy="640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159357" y="3710940"/>
                <a:ext cx="1426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kern="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kern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i="1" kern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357" y="3710940"/>
                <a:ext cx="1426169" cy="369332"/>
              </a:xfrm>
              <a:prstGeom prst="rect">
                <a:avLst/>
              </a:prstGeom>
              <a:blipFill rotWithShape="1">
                <a:blip r:embed="rId20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414284" y="5472556"/>
                <a:ext cx="529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284" y="5472556"/>
                <a:ext cx="529759" cy="369332"/>
              </a:xfrm>
              <a:prstGeom prst="rect">
                <a:avLst/>
              </a:prstGeom>
              <a:blipFill rotWithShape="1">
                <a:blip r:embed="rId2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7086600" y="5458087"/>
                <a:ext cx="472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5458087"/>
                <a:ext cx="472441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7868332" y="5498068"/>
                <a:ext cx="387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332" y="5498068"/>
                <a:ext cx="387324" cy="369332"/>
              </a:xfrm>
              <a:prstGeom prst="rect">
                <a:avLst/>
              </a:prstGeom>
              <a:blipFill rotWithShape="1">
                <a:blip r:embed="rId22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8520460" y="5495110"/>
                <a:ext cx="4406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460" y="5495110"/>
                <a:ext cx="440632" cy="369332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834039"/>
            <a:ext cx="640080" cy="640080"/>
          </a:xfrm>
          <a:prstGeom prst="rect">
            <a:avLst/>
          </a:prstGeom>
        </p:spPr>
      </p:pic>
      <p:pic>
        <p:nvPicPr>
          <p:cNvPr id="116" name="Picture 115"/>
          <p:cNvPicPr preferRelativeResize="0">
            <a:picLocks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8" t="45695" r="10045" b="11783"/>
          <a:stretch/>
        </p:blipFill>
        <p:spPr>
          <a:xfrm>
            <a:off x="4953000" y="4834039"/>
            <a:ext cx="640080" cy="624048"/>
          </a:xfrm>
          <a:prstGeom prst="rect">
            <a:avLst/>
          </a:prstGeom>
        </p:spPr>
      </p:pic>
      <p:pic>
        <p:nvPicPr>
          <p:cNvPr id="118" name="Picture 117"/>
          <p:cNvPicPr preferRelativeResize="0">
            <a:picLocks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5152" r="29240" b="32326"/>
          <a:stretch/>
        </p:blipFill>
        <p:spPr>
          <a:xfrm>
            <a:off x="5638800" y="4834039"/>
            <a:ext cx="640080" cy="640080"/>
          </a:xfrm>
          <a:prstGeom prst="rect">
            <a:avLst/>
          </a:prstGeom>
        </p:spPr>
      </p:pic>
      <p:pic>
        <p:nvPicPr>
          <p:cNvPr id="119" name="Picture 118"/>
          <p:cNvPicPr preferRelativeResize="0">
            <a:picLocks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5152" r="29240" b="32326"/>
          <a:stretch/>
        </p:blipFill>
        <p:spPr>
          <a:xfrm>
            <a:off x="7010400" y="4846320"/>
            <a:ext cx="640080" cy="64008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857988"/>
            <a:ext cx="640080" cy="640080"/>
          </a:xfrm>
          <a:prstGeom prst="rect">
            <a:avLst/>
          </a:prstGeom>
        </p:spPr>
      </p:pic>
      <p:pic>
        <p:nvPicPr>
          <p:cNvPr id="122" name="Picture 121"/>
          <p:cNvPicPr preferRelativeResize="0">
            <a:picLocks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5152" r="29240" b="32326"/>
          <a:stretch/>
        </p:blipFill>
        <p:spPr>
          <a:xfrm rot="5400000">
            <a:off x="8427720" y="4857988"/>
            <a:ext cx="640080" cy="640080"/>
          </a:xfrm>
          <a:prstGeom prst="rect">
            <a:avLst/>
          </a:prstGeom>
        </p:spPr>
      </p:pic>
      <p:sp>
        <p:nvSpPr>
          <p:cNvPr id="47" name="Left Brace 46"/>
          <p:cNvSpPr/>
          <p:nvPr/>
        </p:nvSpPr>
        <p:spPr>
          <a:xfrm rot="5400000" flipV="1">
            <a:off x="6784131" y="2696425"/>
            <a:ext cx="361098" cy="39598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eft Brace 122"/>
          <p:cNvSpPr/>
          <p:nvPr/>
        </p:nvSpPr>
        <p:spPr>
          <a:xfrm rot="16200000">
            <a:off x="5474321" y="5182514"/>
            <a:ext cx="361098" cy="1251340"/>
          </a:xfrm>
          <a:prstGeom prst="leftBrace">
            <a:avLst>
              <a:gd name="adj1" fmla="val 19186"/>
              <a:gd name="adj2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4974040" y="5456935"/>
                <a:ext cx="59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e>
                        <m:sup>
                          <m:r>
                            <a:rPr lang="en-US" b="0" i="1" kern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040" y="5456935"/>
                <a:ext cx="598000" cy="369332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783040" y="5472366"/>
                <a:ext cx="598000" cy="385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n-US" b="0" i="1" kern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40" y="5472366"/>
                <a:ext cx="598000" cy="385362"/>
              </a:xfrm>
              <a:prstGeom prst="rect">
                <a:avLst/>
              </a:prstGeom>
              <a:blipFill rotWithShape="1">
                <a:blip r:embed="rId2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5680880" y="5482038"/>
                <a:ext cx="59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ker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kern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kern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n-US" b="0" i="1" kern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kern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880" y="5482038"/>
                <a:ext cx="598000" cy="369332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886200" y="2242083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242083"/>
                <a:ext cx="320922" cy="369332"/>
              </a:xfrm>
              <a:prstGeom prst="rect">
                <a:avLst/>
              </a:prstGeom>
              <a:blipFill rotWithShape="1">
                <a:blip r:embed="rId27"/>
                <a:stretch>
                  <a:fillRect t="-8333" r="-230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751208" y="3886200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208" y="3886200"/>
                <a:ext cx="320922" cy="369332"/>
              </a:xfrm>
              <a:prstGeom prst="rect">
                <a:avLst/>
              </a:prstGeom>
              <a:blipFill rotWithShape="1">
                <a:blip r:embed="rId28"/>
                <a:stretch>
                  <a:fillRect t="-8333" r="-2264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744334" y="2922508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34" y="2922508"/>
                <a:ext cx="421910" cy="369332"/>
              </a:xfrm>
              <a:prstGeom prst="rect">
                <a:avLst/>
              </a:prstGeom>
              <a:blipFill rotWithShape="1">
                <a:blip r:embed="rId29"/>
                <a:stretch>
                  <a:fillRect t="-8197" r="-173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4365276" y="4876800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276" y="4876800"/>
                <a:ext cx="421910" cy="369332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Left Brace 130"/>
          <p:cNvSpPr/>
          <p:nvPr/>
        </p:nvSpPr>
        <p:spPr>
          <a:xfrm rot="5400000" flipV="1">
            <a:off x="1951776" y="2696425"/>
            <a:ext cx="361098" cy="39598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Left Brace 131"/>
          <p:cNvSpPr/>
          <p:nvPr/>
        </p:nvSpPr>
        <p:spPr>
          <a:xfrm rot="16200000">
            <a:off x="535731" y="5087770"/>
            <a:ext cx="361098" cy="1198162"/>
          </a:xfrm>
          <a:prstGeom prst="leftBrace">
            <a:avLst>
              <a:gd name="adj1" fmla="val 8333"/>
              <a:gd name="adj2" fmla="val 48910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15206" y="5943600"/>
                <a:ext cx="5167437" cy="662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Application Specific Shares </a:t>
                </a:r>
                <a:r>
                  <a:rPr lang="en-US" dirty="0"/>
                  <a:t>: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  <m:sup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:r>
                  <a:rPr lang="en-US" kern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),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  <m:sup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:r>
                  <a:rPr lang="en-US" kern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06" y="5943600"/>
                <a:ext cx="5167437" cy="662361"/>
              </a:xfrm>
              <a:prstGeom prst="rect">
                <a:avLst/>
              </a:prstGeom>
              <a:blipFill rotWithShape="1">
                <a:blip r:embed="rId31"/>
                <a:stretch>
                  <a:fillRect t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4776991" y="5965372"/>
                <a:ext cx="50336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Common Shares </a:t>
                </a:r>
                <a:r>
                  <a:rPr lang="en-US" dirty="0"/>
                  <a:t>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kern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kern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991" y="5965372"/>
                <a:ext cx="5033672" cy="646331"/>
              </a:xfrm>
              <a:prstGeom prst="rect">
                <a:avLst/>
              </a:prstGeom>
              <a:blipFill rotWithShape="1">
                <a:blip r:embed="rId32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Left Brace 133"/>
          <p:cNvSpPr/>
          <p:nvPr/>
        </p:nvSpPr>
        <p:spPr>
          <a:xfrm rot="16200000">
            <a:off x="2675805" y="4567852"/>
            <a:ext cx="361098" cy="2600019"/>
          </a:xfrm>
          <a:prstGeom prst="lef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 rot="16200000">
            <a:off x="7498444" y="4519340"/>
            <a:ext cx="361098" cy="260001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71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8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4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7" dur="25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0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3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9" grpId="0" animBg="1"/>
      <p:bldP spid="32" grpId="0" animBg="1"/>
      <p:bldP spid="68" grpId="0"/>
      <p:bldP spid="69" grpId="0"/>
      <p:bldP spid="81" grpId="0"/>
      <p:bldP spid="82" grpId="0"/>
      <p:bldP spid="84" grpId="0"/>
      <p:bldP spid="85" grpId="0"/>
      <p:bldP spid="87" grpId="0"/>
      <p:bldP spid="89" grpId="0"/>
      <p:bldP spid="90" grpId="0"/>
      <p:bldP spid="70" grpId="0"/>
      <p:bldP spid="93" grpId="0"/>
      <p:bldP spid="76" grpId="0"/>
      <p:bldP spid="67" grpId="0"/>
      <p:bldP spid="73" grpId="0"/>
      <p:bldP spid="83" grpId="0"/>
      <p:bldP spid="94" grpId="0"/>
      <p:bldP spid="104" grpId="0"/>
      <p:bldP spid="106" grpId="0"/>
      <p:bldP spid="107" grpId="0"/>
      <p:bldP spid="110" grpId="0"/>
      <p:bldP spid="114" grpId="0"/>
      <p:bldP spid="47" grpId="0" animBg="1"/>
      <p:bldP spid="123" grpId="0" animBg="1"/>
      <p:bldP spid="124" grpId="0"/>
      <p:bldP spid="126" grpId="0"/>
      <p:bldP spid="128" grpId="0"/>
      <p:bldP spid="56" grpId="0"/>
      <p:bldP spid="129" grpId="0"/>
      <p:bldP spid="58" grpId="0"/>
      <p:bldP spid="130" grpId="0"/>
      <p:bldP spid="131" grpId="0" animBg="1"/>
      <p:bldP spid="132" grpId="0" animBg="1"/>
      <p:bldP spid="63" grpId="0"/>
      <p:bldP spid="133" grpId="0"/>
      <p:bldP spid="134" grpId="0" animBg="1"/>
      <p:bldP spid="13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6752" y="4724400"/>
                <a:ext cx="3348448" cy="1524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u="sng" dirty="0" smtClean="0"/>
              </a:p>
              <a:p>
                <a:pPr algn="ctr"/>
                <a:r>
                  <a:rPr lang="en-US" u="sng" dirty="0" smtClean="0"/>
                  <a:t>Share </a:t>
                </a:r>
                <a:r>
                  <a:rPr lang="en-US" u="sng" dirty="0"/>
                  <a:t>Distribution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User Token: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𝐼𝐷</m:t>
                    </m:r>
                  </m:oMath>
                </a14:m>
                <a:r>
                  <a:rPr lang="en-US" dirty="0"/>
                  <a:t>,</a:t>
                </a:r>
                <a:r>
                  <a:rPr lang="en-US" kern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Application Server: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𝐼𝐷</m:t>
                                </m:r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Remote Databases: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2" y="4724400"/>
                <a:ext cx="3348448" cy="1524000"/>
              </a:xfrm>
              <a:prstGeom prst="rect">
                <a:avLst/>
              </a:prstGeom>
              <a:blipFill rotWithShape="1">
                <a:blip r:embed="rId2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4648200" y="1295400"/>
            <a:ext cx="1639389" cy="1371600"/>
            <a:chOff x="2667000" y="1752600"/>
            <a:chExt cx="1639389" cy="1371600"/>
          </a:xfrm>
        </p:grpSpPr>
        <p:sp>
          <p:nvSpPr>
            <p:cNvPr id="7" name="Rectangle 6"/>
            <p:cNvSpPr/>
            <p:nvPr/>
          </p:nvSpPr>
          <p:spPr>
            <a:xfrm>
              <a:off x="2667000" y="1752600"/>
              <a:ext cx="1639389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/>
                <p:cNvSpPr/>
                <p:nvPr/>
              </p:nvSpPr>
              <p:spPr>
                <a:xfrm>
                  <a:off x="2819400" y="1798320"/>
                  <a:ext cx="1371600" cy="64008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Application Server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ounded 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400" y="1798320"/>
                  <a:ext cx="1371600" cy="640080"/>
                </a:xfrm>
                <a:prstGeom prst="roundRect">
                  <a:avLst/>
                </a:prstGeom>
                <a:blipFill rotWithShape="1">
                  <a:blip r:embed="rId3"/>
                  <a:stretch>
                    <a:fillRect t="-2752" r="-1310" b="-128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2819400" y="2514600"/>
                  <a:ext cx="1371600" cy="45720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System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𝐷𝐵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400" y="2514600"/>
                  <a:ext cx="1371600" cy="457200"/>
                </a:xfrm>
                <a:prstGeom prst="roundRect">
                  <a:avLst/>
                </a:prstGeom>
                <a:blipFill rotWithShape="1">
                  <a:blip r:embed="rId4"/>
                  <a:stretch>
                    <a:fillRect l="-437" r="-7860" b="-75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4685211" y="3200400"/>
            <a:ext cx="1639389" cy="1371600"/>
            <a:chOff x="2667000" y="1752600"/>
            <a:chExt cx="1639389" cy="1371600"/>
          </a:xfrm>
        </p:grpSpPr>
        <p:sp>
          <p:nvSpPr>
            <p:cNvPr id="10" name="Rectangle 9"/>
            <p:cNvSpPr/>
            <p:nvPr/>
          </p:nvSpPr>
          <p:spPr>
            <a:xfrm>
              <a:off x="2667000" y="1752600"/>
              <a:ext cx="1639389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/>
                <p:cNvSpPr/>
                <p:nvPr/>
              </p:nvSpPr>
              <p:spPr>
                <a:xfrm>
                  <a:off x="2819400" y="1828800"/>
                  <a:ext cx="1371600" cy="64008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Application Server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ounded 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400" y="1828800"/>
                  <a:ext cx="1371600" cy="640080"/>
                </a:xfrm>
                <a:prstGeom prst="roundRect">
                  <a:avLst/>
                </a:prstGeom>
                <a:blipFill rotWithShape="1">
                  <a:blip r:embed="rId5"/>
                  <a:stretch>
                    <a:fillRect t="-2752" r="-1310" b="-128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/>
                <p:cNvSpPr/>
                <p:nvPr/>
              </p:nvSpPr>
              <p:spPr>
                <a:xfrm>
                  <a:off x="2819400" y="2514600"/>
                  <a:ext cx="1371600" cy="45720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System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𝐷𝐵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2" name="Rounded 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400" y="2514600"/>
                  <a:ext cx="1371600" cy="457200"/>
                </a:xfrm>
                <a:prstGeom prst="roundRect">
                  <a:avLst/>
                </a:prstGeom>
                <a:blipFill rotWithShape="1">
                  <a:blip r:embed="rId6"/>
                  <a:stretch>
                    <a:fillRect r="-6987" b="-75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4685211" y="4876800"/>
            <a:ext cx="1639389" cy="1371600"/>
            <a:chOff x="2667000" y="1752600"/>
            <a:chExt cx="1639389" cy="1371600"/>
          </a:xfrm>
        </p:grpSpPr>
        <p:sp>
          <p:nvSpPr>
            <p:cNvPr id="14" name="Rectangle 13"/>
            <p:cNvSpPr/>
            <p:nvPr/>
          </p:nvSpPr>
          <p:spPr>
            <a:xfrm>
              <a:off x="2667000" y="1752600"/>
              <a:ext cx="1639389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/>
                <p:cNvSpPr/>
                <p:nvPr/>
              </p:nvSpPr>
              <p:spPr>
                <a:xfrm>
                  <a:off x="2819400" y="1828800"/>
                  <a:ext cx="1371600" cy="64008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Application Server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ounded 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400" y="1828800"/>
                  <a:ext cx="1371600" cy="640080"/>
                </a:xfrm>
                <a:prstGeom prst="roundRect">
                  <a:avLst/>
                </a:prstGeom>
                <a:blipFill rotWithShape="1">
                  <a:blip r:embed="rId7"/>
                  <a:stretch>
                    <a:fillRect t="-2752" r="-1310" b="-128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/>
                <p:cNvSpPr/>
                <p:nvPr/>
              </p:nvSpPr>
              <p:spPr>
                <a:xfrm>
                  <a:off x="2819400" y="2590800"/>
                  <a:ext cx="1371600" cy="45720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System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𝐷𝐵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6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400" y="2590800"/>
                  <a:ext cx="1371600" cy="457200"/>
                </a:xfrm>
                <a:prstGeom prst="roundRect">
                  <a:avLst/>
                </a:prstGeom>
                <a:blipFill rotWithShape="1">
                  <a:blip r:embed="rId8"/>
                  <a:stretch>
                    <a:fillRect l="-437" r="-8297" b="-75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ounded Rectangle 17"/>
          <p:cNvSpPr/>
          <p:nvPr/>
        </p:nvSpPr>
        <p:spPr>
          <a:xfrm>
            <a:off x="1493520" y="3430343"/>
            <a:ext cx="1097280" cy="76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Claimant</a:t>
            </a:r>
            <a:endParaRPr lang="en-US" dirty="0"/>
          </a:p>
        </p:txBody>
      </p:sp>
      <p:sp>
        <p:nvSpPr>
          <p:cNvPr id="19" name="Flowchart: Magnetic Disk 18"/>
          <p:cNvSpPr/>
          <p:nvPr/>
        </p:nvSpPr>
        <p:spPr>
          <a:xfrm>
            <a:off x="7478486" y="2668343"/>
            <a:ext cx="1554480" cy="457200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DB1</a:t>
            </a:r>
            <a:endParaRPr lang="en-US" dirty="0"/>
          </a:p>
        </p:txBody>
      </p:sp>
      <p:sp>
        <p:nvSpPr>
          <p:cNvPr id="20" name="Flowchart: Magnetic Disk 19"/>
          <p:cNvSpPr/>
          <p:nvPr/>
        </p:nvSpPr>
        <p:spPr>
          <a:xfrm>
            <a:off x="7513320" y="4732274"/>
            <a:ext cx="1554480" cy="457200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DB2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8" idx="3"/>
            <a:endCxn id="7" idx="1"/>
          </p:cNvCxnSpPr>
          <p:nvPr/>
        </p:nvCxnSpPr>
        <p:spPr>
          <a:xfrm flipV="1">
            <a:off x="2590800" y="1981200"/>
            <a:ext cx="2057400" cy="1830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3"/>
            <a:endCxn id="10" idx="1"/>
          </p:cNvCxnSpPr>
          <p:nvPr/>
        </p:nvCxnSpPr>
        <p:spPr>
          <a:xfrm>
            <a:off x="2590800" y="3811343"/>
            <a:ext cx="2094411" cy="74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3"/>
            <a:endCxn id="14" idx="1"/>
          </p:cNvCxnSpPr>
          <p:nvPr/>
        </p:nvCxnSpPr>
        <p:spPr>
          <a:xfrm>
            <a:off x="2590800" y="3811343"/>
            <a:ext cx="2094411" cy="1751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334000" y="2678668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678668"/>
                <a:ext cx="320922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r="-207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334000" y="4572000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572000"/>
                <a:ext cx="320922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197" r="-207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>
            <a:off x="3810000" y="1296743"/>
            <a:ext cx="0" cy="5029200"/>
          </a:xfrm>
          <a:prstGeom prst="line">
            <a:avLst/>
          </a:prstGeom>
          <a:ln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162800" y="1220543"/>
            <a:ext cx="0" cy="5029200"/>
          </a:xfrm>
          <a:prstGeom prst="line">
            <a:avLst/>
          </a:prstGeom>
          <a:ln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  <a:endCxn id="7" idx="3"/>
          </p:cNvCxnSpPr>
          <p:nvPr/>
        </p:nvCxnSpPr>
        <p:spPr>
          <a:xfrm flipH="1" flipV="1">
            <a:off x="6287589" y="1981200"/>
            <a:ext cx="1190897" cy="9157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9" idx="2"/>
            <a:endCxn id="14" idx="3"/>
          </p:cNvCxnSpPr>
          <p:nvPr/>
        </p:nvCxnSpPr>
        <p:spPr>
          <a:xfrm flipH="1">
            <a:off x="6324600" y="2896943"/>
            <a:ext cx="1153886" cy="2665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9" idx="2"/>
            <a:endCxn id="10" idx="3"/>
          </p:cNvCxnSpPr>
          <p:nvPr/>
        </p:nvCxnSpPr>
        <p:spPr>
          <a:xfrm flipH="1">
            <a:off x="6324600" y="2896943"/>
            <a:ext cx="1153886" cy="989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0" idx="2"/>
            <a:endCxn id="10" idx="3"/>
          </p:cNvCxnSpPr>
          <p:nvPr/>
        </p:nvCxnSpPr>
        <p:spPr>
          <a:xfrm flipH="1" flipV="1">
            <a:off x="6324600" y="3886200"/>
            <a:ext cx="1188720" cy="1074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2"/>
            <a:endCxn id="14" idx="3"/>
          </p:cNvCxnSpPr>
          <p:nvPr/>
        </p:nvCxnSpPr>
        <p:spPr>
          <a:xfrm flipH="1">
            <a:off x="6324600" y="4960874"/>
            <a:ext cx="1188720" cy="601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2"/>
            <a:endCxn id="7" idx="3"/>
          </p:cNvCxnSpPr>
          <p:nvPr/>
        </p:nvCxnSpPr>
        <p:spPr>
          <a:xfrm flipH="1" flipV="1">
            <a:off x="6287589" y="1981200"/>
            <a:ext cx="1225731" cy="2979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13805" y="1346817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Cloud Application</a:t>
            </a:r>
            <a:endParaRPr lang="en-US" sz="2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3509554" y="1558968"/>
            <a:ext cx="164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SaaS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3429000" y="4029716"/>
            <a:ext cx="165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PaaS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29000" y="5829180"/>
            <a:ext cx="167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IaaS</a:t>
            </a:r>
            <a:endParaRPr lang="en-US" sz="20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 smtClean="0"/>
              <a:t>General Model of Share Distribution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72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1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90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Authentication: Stage 1 </a:t>
            </a:r>
            <a:r>
              <a:rPr lang="en-US" sz="2900" dirty="0" smtClean="0"/>
              <a:t>(Establishing Secure Connection </a:t>
            </a:r>
            <a:r>
              <a:rPr lang="en-US" sz="2900" dirty="0"/>
              <a:t>using </a:t>
            </a:r>
            <a:r>
              <a:rPr lang="en-US" sz="2900" dirty="0" smtClean="0"/>
              <a:t>One-time </a:t>
            </a:r>
            <a:r>
              <a:rPr lang="en-US" sz="2900" dirty="0" err="1" smtClean="0"/>
              <a:t>Captcha</a:t>
            </a:r>
            <a:r>
              <a:rPr lang="en-US" sz="2900" dirty="0" smtClean="0"/>
              <a:t> Image</a:t>
            </a:r>
            <a:r>
              <a:rPr lang="en-US" sz="2900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73</a:t>
            </a:fld>
            <a:endParaRPr lang="en-US" dirty="0">
              <a:solidFill>
                <a:srgbClr val="464653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48000" y="1424340"/>
            <a:ext cx="0" cy="4663440"/>
          </a:xfrm>
          <a:prstGeom prst="line">
            <a:avLst/>
          </a:prstGeom>
          <a:ln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86600" y="1356360"/>
            <a:ext cx="0" cy="4663440"/>
          </a:xfrm>
          <a:prstGeom prst="line">
            <a:avLst/>
          </a:prstGeom>
          <a:ln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8200" y="142434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Claimant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90257" y="1429646"/>
                <a:ext cx="2430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b="1" dirty="0" smtClean="0"/>
                  <a:t>Application </a:t>
                </a:r>
                <a:r>
                  <a:rPr lang="en-US" b="1" dirty="0"/>
                  <a:t>Server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57" y="1429646"/>
                <a:ext cx="2430780" cy="646331"/>
              </a:xfrm>
              <a:prstGeom prst="rect">
                <a:avLst/>
              </a:prstGeom>
              <a:blipFill rotWithShape="1">
                <a:blip r:embed="rId2"/>
                <a:stretch>
                  <a:fillRect t="-471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239000" y="147470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Databases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4800" y="1937478"/>
                <a:ext cx="14109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User submits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en-US" dirty="0" smtClean="0"/>
                  <a:t>’,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</m:t>
                    </m:r>
                    <m:r>
                      <a:rPr lang="en-US" b="0" i="1" dirty="0" smtClean="0">
                        <a:latin typeface="Cambria Math"/>
                      </a:rPr>
                      <m:t>𝑅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37478"/>
                <a:ext cx="1410929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3463" t="-4717" r="-735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64280" y="2070095"/>
                <a:ext cx="2811780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Recovers and verifies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en-US" dirty="0" smtClean="0"/>
                  <a:t>, fetches common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2  </m:t>
                        </m:r>
                      </m:sub>
                    </m:sSub>
                  </m:oMath>
                </a14:m>
                <a:r>
                  <a:rPr lang="en-US" dirty="0" smtClean="0"/>
                  <a:t>, generates a one-time captcha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80" y="2070095"/>
                <a:ext cx="2811780" cy="1221745"/>
              </a:xfrm>
              <a:prstGeom prst="rect">
                <a:avLst/>
              </a:prstGeom>
              <a:blipFill rotWithShape="1">
                <a:blip r:embed="rId4"/>
                <a:stretch>
                  <a:fillRect t="-2500" r="-1085" b="-5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960223" y="3271631"/>
                <a:ext cx="2590800" cy="689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Encrypts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2  </m:t>
                        </m:r>
                      </m:sub>
                    </m:sSub>
                  </m:oMath>
                </a14:m>
                <a:r>
                  <a:rPr lang="en-US" dirty="0" smtClean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2  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70C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223" y="3271631"/>
                <a:ext cx="2590800" cy="689163"/>
              </a:xfrm>
              <a:prstGeom prst="rect">
                <a:avLst/>
              </a:prstGeom>
              <a:blipFill rotWithShape="1">
                <a:blip r:embed="rId5"/>
                <a:stretch>
                  <a:fillRect t="-4425"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1715729" y="2301239"/>
            <a:ext cx="202569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981200" y="1955913"/>
                <a:ext cx="106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𝐼𝐷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Cambria Math"/>
                  </a:rPr>
                  <a:t>’,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  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𝑅</m:t>
                    </m:r>
                  </m:oMath>
                </a14:m>
                <a:endParaRPr lang="en-US" i="1" dirty="0">
                  <a:solidFill>
                    <a:srgbClr val="0070C0"/>
                  </a:solidFill>
                  <a:latin typeface="Cambria Math"/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955913"/>
                <a:ext cx="1066800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93512" y="3063240"/>
                <a:ext cx="2016288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Recovers captcha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 using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2  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12" y="3063240"/>
                <a:ext cx="2016288" cy="667747"/>
              </a:xfrm>
              <a:prstGeom prst="rect">
                <a:avLst/>
              </a:prstGeom>
              <a:blipFill rotWithShape="1">
                <a:blip r:embed="rId7"/>
                <a:stretch>
                  <a:fillRect t="-4587" b="-10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40995" y="5410200"/>
                <a:ext cx="1752600" cy="6477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User Token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95" y="5410200"/>
                <a:ext cx="1752600" cy="6477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52400" y="3960794"/>
                <a:ext cx="1783448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</a:t>
                </a:r>
                <a:r>
                  <a:rPr lang="en-US" dirty="0" smtClean="0"/>
                  <a:t>xtracts OTP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960794"/>
                <a:ext cx="1783448" cy="667747"/>
              </a:xfrm>
              <a:prstGeom prst="rect">
                <a:avLst/>
              </a:prstGeom>
              <a:blipFill rotWithShape="1">
                <a:blip r:embed="rId9"/>
                <a:stretch>
                  <a:fillRect t="-4587" b="-1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>
            <a:off x="1905000" y="3389768"/>
            <a:ext cx="1920240" cy="73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834637" y="4195983"/>
            <a:ext cx="202569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283787" y="298704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787" y="2987040"/>
                <a:ext cx="1066800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393595" y="3843351"/>
            <a:ext cx="616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OTP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94760" y="40296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Verifies OTP and establishes a secure connection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1798320" y="4732294"/>
            <a:ext cx="2011680" cy="73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Flowchart: Magnetic Disk 35"/>
              <p:cNvSpPr/>
              <p:nvPr/>
            </p:nvSpPr>
            <p:spPr>
              <a:xfrm>
                <a:off x="3741420" y="5410200"/>
                <a:ext cx="2811780" cy="712839"/>
              </a:xfrm>
              <a:prstGeom prst="flowChartMagneticDisk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System DB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𝐼𝐷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6" name="Flowchart: Magnetic Disk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420" y="5410200"/>
                <a:ext cx="2811780" cy="712839"/>
              </a:xfrm>
              <a:prstGeom prst="flowChartMagneticDisk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1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5" grpId="0"/>
      <p:bldP spid="26" grpId="0"/>
      <p:bldP spid="28" grpId="0"/>
      <p:bldP spid="39" grpId="0"/>
      <p:bldP spid="40" grpId="0"/>
      <p:bldP spid="4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Authentication: Stage 2 </a:t>
            </a:r>
            <a:r>
              <a:rPr lang="en-US" sz="2900" dirty="0" smtClean="0"/>
              <a:t>(</a:t>
            </a:r>
            <a:r>
              <a:rPr lang="en-US" sz="2900" dirty="0"/>
              <a:t>Transmitting </a:t>
            </a:r>
            <a:r>
              <a:rPr lang="en-US" sz="2900" dirty="0" smtClean="0"/>
              <a:t>Template </a:t>
            </a:r>
            <a:r>
              <a:rPr lang="en-US" sz="2900" dirty="0"/>
              <a:t>via </a:t>
            </a:r>
            <a:r>
              <a:rPr lang="en-US" sz="2900" dirty="0" smtClean="0"/>
              <a:t>One-time Encryption)</a:t>
            </a:r>
            <a:endParaRPr lang="en-US" sz="2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74</a:t>
            </a:fld>
            <a:endParaRPr lang="en-US" dirty="0">
              <a:solidFill>
                <a:srgbClr val="464653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48000" y="1371600"/>
            <a:ext cx="0" cy="5029200"/>
          </a:xfrm>
          <a:prstGeom prst="line">
            <a:avLst/>
          </a:prstGeom>
          <a:ln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86600" y="1295400"/>
            <a:ext cx="0" cy="5029200"/>
          </a:xfrm>
          <a:prstGeom prst="line">
            <a:avLst/>
          </a:prstGeom>
          <a:ln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8200" y="1307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Claimant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81400" y="1334869"/>
                <a:ext cx="2895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b="1" dirty="0"/>
                  <a:t>Application Server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1334869"/>
                <a:ext cx="2895601" cy="646331"/>
              </a:xfrm>
              <a:prstGeom prst="rect">
                <a:avLst/>
              </a:prstGeom>
              <a:blipFill rotWithShape="1">
                <a:blip r:embed="rId3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239000" y="1371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Databases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38100" y="1750521"/>
                <a:ext cx="3200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User submits second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encoded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" y="1750521"/>
                <a:ext cx="3200400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owchart: Magnetic Disk 19"/>
          <p:cNvSpPr/>
          <p:nvPr/>
        </p:nvSpPr>
        <p:spPr>
          <a:xfrm>
            <a:off x="7276084" y="1804817"/>
            <a:ext cx="1554480" cy="457200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DB1</a:t>
            </a:r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7239000" y="5638800"/>
            <a:ext cx="1554480" cy="457200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DB2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6200" y="2667000"/>
                <a:ext cx="602181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667000"/>
                <a:ext cx="602181" cy="381000"/>
              </a:xfrm>
              <a:prstGeom prst="rect">
                <a:avLst/>
              </a:prstGeom>
              <a:blipFill rotWithShape="1">
                <a:blip r:embed="rId5"/>
                <a:stretch>
                  <a:fillRect t="-8065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209800" y="2667000"/>
                <a:ext cx="10668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𝐸𝑌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667000"/>
                <a:ext cx="1066800" cy="381000"/>
              </a:xfrm>
              <a:prstGeom prst="rect">
                <a:avLst/>
              </a:prstGeom>
              <a:blipFill rotWithShape="1">
                <a:blip r:embed="rId6"/>
                <a:stretch>
                  <a:fillRect t="-8065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/>
          <p:cNvGrpSpPr/>
          <p:nvPr/>
        </p:nvGrpSpPr>
        <p:grpSpPr>
          <a:xfrm>
            <a:off x="457200" y="2645026"/>
            <a:ext cx="2057400" cy="962806"/>
            <a:chOff x="457200" y="2873626"/>
            <a:chExt cx="2057400" cy="962806"/>
          </a:xfrm>
        </p:grpSpPr>
        <p:sp>
          <p:nvSpPr>
            <p:cNvPr id="6" name="Rectangle 5"/>
            <p:cNvSpPr/>
            <p:nvPr/>
          </p:nvSpPr>
          <p:spPr>
            <a:xfrm>
              <a:off x="914400" y="2873626"/>
              <a:ext cx="118872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encoder</a:t>
              </a:r>
              <a:endParaRPr lang="en-US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57200" y="31242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057400" y="31242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62000" y="3467100"/>
                  <a:ext cx="14846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dirty="0"/>
                    <a:t> &amp;</a:t>
                  </a:r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" y="3467100"/>
                  <a:ext cx="148467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flipV="1">
              <a:off x="1504335" y="33528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828071" y="2514600"/>
                <a:ext cx="688258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071" y="2514600"/>
                <a:ext cx="688258" cy="381000"/>
              </a:xfrm>
              <a:prstGeom prst="rect">
                <a:avLst/>
              </a:prstGeom>
              <a:blipFill rotWithShape="1">
                <a:blip r:embed="rId8"/>
                <a:stretch>
                  <a:fillRect t="-8065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657386" y="2590800"/>
                <a:ext cx="593209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𝐸𝑌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386" y="2590800"/>
                <a:ext cx="593209" cy="381000"/>
              </a:xfrm>
              <a:prstGeom prst="rect">
                <a:avLst/>
              </a:prstGeom>
              <a:blipFill rotWithShape="1">
                <a:blip r:embed="rId9"/>
                <a:stretch>
                  <a:fillRect t="-7937" r="-8247" b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053840" y="2057400"/>
            <a:ext cx="1965960" cy="918858"/>
            <a:chOff x="4053840" y="2286000"/>
            <a:chExt cx="1965960" cy="918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343400" y="2286000"/>
                  <a:ext cx="14846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dirty="0"/>
                    <a:t> &amp;</a:t>
                  </a:r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00" y="2286000"/>
                  <a:ext cx="1484671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333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0" name="Group 79"/>
            <p:cNvGrpSpPr/>
            <p:nvPr/>
          </p:nvGrpSpPr>
          <p:grpSpPr>
            <a:xfrm>
              <a:off x="4053840" y="2519058"/>
              <a:ext cx="1965960" cy="685800"/>
              <a:chOff x="4053840" y="2519058"/>
              <a:chExt cx="1965960" cy="6858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4419600" y="2747658"/>
                <a:ext cx="1143000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decoder</a:t>
                </a:r>
                <a:endParaRPr lang="en-US" dirty="0"/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5562600" y="2971800"/>
                <a:ext cx="4572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085735" y="2519058"/>
                <a:ext cx="0" cy="2286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4053840" y="2971800"/>
                <a:ext cx="36576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6" name="Straight Arrow Connector 55"/>
          <p:cNvCxnSpPr/>
          <p:nvPr/>
        </p:nvCxnSpPr>
        <p:spPr>
          <a:xfrm>
            <a:off x="2895600" y="28956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3315929" y="1764268"/>
                <a:ext cx="320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Decoder recovers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929" y="1764268"/>
                <a:ext cx="3200400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4191000" y="3337560"/>
            <a:ext cx="1828800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Secret Recovery</a:t>
            </a:r>
            <a:endParaRPr lang="en-US" dirty="0"/>
          </a:p>
        </p:txBody>
      </p:sp>
      <p:cxnSp>
        <p:nvCxnSpPr>
          <p:cNvPr id="62" name="Elbow Connector 61"/>
          <p:cNvCxnSpPr>
            <a:stCxn id="41" idx="2"/>
            <a:endCxn id="60" idx="0"/>
          </p:cNvCxnSpPr>
          <p:nvPr/>
        </p:nvCxnSpPr>
        <p:spPr>
          <a:xfrm rot="5400000">
            <a:off x="5417820" y="2583180"/>
            <a:ext cx="441960" cy="1066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61" idx="2"/>
            <a:endCxn id="60" idx="1"/>
          </p:cNvCxnSpPr>
          <p:nvPr/>
        </p:nvCxnSpPr>
        <p:spPr>
          <a:xfrm rot="10800000" flipH="1">
            <a:off x="3581400" y="3611881"/>
            <a:ext cx="609600" cy="2280101"/>
          </a:xfrm>
          <a:prstGeom prst="bentConnector3">
            <a:avLst>
              <a:gd name="adj1" fmla="val -375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087328" y="3200400"/>
                <a:ext cx="1332272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i="1" dirty="0"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e>
                        <m:sup>
                          <m:r>
                            <a:rPr lang="en-US"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28" y="3200400"/>
                <a:ext cx="1332272" cy="395686"/>
              </a:xfrm>
              <a:prstGeom prst="rect">
                <a:avLst/>
              </a:prstGeom>
              <a:blipFill rotWithShape="1">
                <a:blip r:embed="rId13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533400" y="5715000"/>
                <a:ext cx="2217219" cy="50882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User Token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715000"/>
                <a:ext cx="2217219" cy="50882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867400" y="3200400"/>
                <a:ext cx="10668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200400"/>
                <a:ext cx="1066800" cy="381000"/>
              </a:xfrm>
              <a:prstGeom prst="rect">
                <a:avLst/>
              </a:prstGeom>
              <a:blipFill rotWithShape="1">
                <a:blip r:embed="rId18"/>
                <a:stretch>
                  <a:fillRect t="-7937" b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/>
          <p:cNvCxnSpPr>
            <a:stCxn id="20" idx="2"/>
            <a:endCxn id="60" idx="3"/>
          </p:cNvCxnSpPr>
          <p:nvPr/>
        </p:nvCxnSpPr>
        <p:spPr>
          <a:xfrm rot="10800000" flipV="1">
            <a:off x="6019800" y="2033416"/>
            <a:ext cx="1256284" cy="157846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439868" y="2971800"/>
                <a:ext cx="10668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68" y="2971800"/>
                <a:ext cx="1066800" cy="381000"/>
              </a:xfrm>
              <a:prstGeom prst="rect">
                <a:avLst/>
              </a:prstGeom>
              <a:blipFill rotWithShape="1">
                <a:blip r:embed="rId19"/>
                <a:stretch>
                  <a:fillRect t="-8065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Elbow Connector 36"/>
          <p:cNvCxnSpPr>
            <a:stCxn id="21" idx="2"/>
            <a:endCxn id="60" idx="3"/>
          </p:cNvCxnSpPr>
          <p:nvPr/>
        </p:nvCxnSpPr>
        <p:spPr>
          <a:xfrm rot="10800000">
            <a:off x="6019800" y="3611880"/>
            <a:ext cx="1219200" cy="2255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5486401" y="4164660"/>
                <a:ext cx="838199" cy="42967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4164660"/>
                <a:ext cx="838199" cy="429670"/>
              </a:xfrm>
              <a:prstGeom prst="rect">
                <a:avLst/>
              </a:prstGeom>
              <a:blipFill rotWithShape="1">
                <a:blip r:embed="rId2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923929" y="4114800"/>
                <a:ext cx="800471" cy="42967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9" y="4114800"/>
                <a:ext cx="800471" cy="429670"/>
              </a:xfrm>
              <a:prstGeom prst="rect">
                <a:avLst/>
              </a:prstGeom>
              <a:blipFill rotWithShape="1">
                <a:blip r:embed="rId21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60" idx="2"/>
            <a:endCxn id="73" idx="0"/>
          </p:cNvCxnSpPr>
          <p:nvPr/>
        </p:nvCxnSpPr>
        <p:spPr>
          <a:xfrm flipH="1">
            <a:off x="4324165" y="3886200"/>
            <a:ext cx="781235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0" idx="2"/>
            <a:endCxn id="55" idx="0"/>
          </p:cNvCxnSpPr>
          <p:nvPr/>
        </p:nvCxnSpPr>
        <p:spPr>
          <a:xfrm>
            <a:off x="5105400" y="3886200"/>
            <a:ext cx="800101" cy="278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7519924" y="2978401"/>
                <a:ext cx="1447800" cy="1781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Reference transformed template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>
                            <a:latin typeface="Cambria Math"/>
                          </a:rPr>
                          <m:t>𝑇𝑓</m:t>
                        </m:r>
                      </m:e>
                      <m:sup>
                        <m:r>
                          <a:rPr lang="en-US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 smtClean="0"/>
                  <a:t> and </a:t>
                </a:r>
                <a:r>
                  <a:rPr lang="en-US" dirty="0"/>
                  <a:t>parameter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a:rPr lang="en-US">
                            <a:latin typeface="Cambria Math"/>
                          </a:rPr>
                          <m:t>𝑇𝑝</m:t>
                        </m:r>
                      </m:e>
                      <m:sup>
                        <m:r>
                          <a:rPr lang="en-US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/>
                      </a:rPr>
                      <m:t>𝑅𝐺</m:t>
                    </m:r>
                    <m:r>
                      <a:rPr lang="en-US" dirty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US" dirty="0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924" y="2978401"/>
                <a:ext cx="1447800" cy="1781065"/>
              </a:xfrm>
              <a:prstGeom prst="rect">
                <a:avLst/>
              </a:prstGeom>
              <a:blipFill rotWithShape="1">
                <a:blip r:embed="rId22"/>
                <a:stretch>
                  <a:fillRect l="-422" t="-1712" r="-2532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Flowchart: Magnetic Disk 60"/>
              <p:cNvSpPr/>
              <p:nvPr/>
            </p:nvSpPr>
            <p:spPr>
              <a:xfrm>
                <a:off x="3581400" y="5535561"/>
                <a:ext cx="2811780" cy="712839"/>
              </a:xfrm>
              <a:prstGeom prst="flowChartMagneticDisk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System DB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𝐼𝐷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i="1" dirty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i="1" dirty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1" name="Flowchart: Magnetic Disk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535561"/>
                <a:ext cx="2811780" cy="712839"/>
              </a:xfrm>
              <a:prstGeom prst="flowChartMagneticDisk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/>
          <p:cNvCxnSpPr/>
          <p:nvPr/>
        </p:nvCxnSpPr>
        <p:spPr>
          <a:xfrm rot="5400000">
            <a:off x="3081223" y="4128284"/>
            <a:ext cx="251369" cy="222503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253178" y="4969281"/>
                <a:ext cx="1066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178" y="4969281"/>
                <a:ext cx="1066800" cy="378245"/>
              </a:xfrm>
              <a:prstGeom prst="rect">
                <a:avLst/>
              </a:prstGeom>
              <a:blipFill rotWithShape="1">
                <a:blip r:embed="rId24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/>
          <p:cNvSpPr/>
          <p:nvPr/>
        </p:nvSpPr>
        <p:spPr>
          <a:xfrm>
            <a:off x="3733800" y="4724400"/>
            <a:ext cx="118872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cxnSp>
        <p:nvCxnSpPr>
          <p:cNvPr id="71" name="Straight Arrow Connector 70"/>
          <p:cNvCxnSpPr>
            <a:stCxn id="73" idx="2"/>
            <a:endCxn id="76" idx="0"/>
          </p:cNvCxnSpPr>
          <p:nvPr/>
        </p:nvCxnSpPr>
        <p:spPr>
          <a:xfrm>
            <a:off x="4324165" y="4544470"/>
            <a:ext cx="3995" cy="179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5257801" y="4826345"/>
                <a:ext cx="914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&amp;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4826345"/>
                <a:ext cx="914399" cy="369332"/>
              </a:xfrm>
              <a:prstGeom prst="rect">
                <a:avLst/>
              </a:prstGeom>
              <a:blipFill rotWithShape="1">
                <a:blip r:embed="rId25"/>
                <a:stretch>
                  <a:fillRect t="-8333" r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 flipH="1">
            <a:off x="4922520" y="5007633"/>
            <a:ext cx="365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990600" y="5105400"/>
            <a:ext cx="11430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34866" y="4544470"/>
                <a:ext cx="914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&amp;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66" y="4544470"/>
                <a:ext cx="914399" cy="369332"/>
              </a:xfrm>
              <a:prstGeom prst="rect">
                <a:avLst/>
              </a:prstGeom>
              <a:blipFill rotWithShape="1">
                <a:blip r:embed="rId26"/>
                <a:stretch>
                  <a:fillRect t="-8197" r="-10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/>
          <p:cNvCxnSpPr/>
          <p:nvPr/>
        </p:nvCxnSpPr>
        <p:spPr>
          <a:xfrm>
            <a:off x="1600200" y="4836658"/>
            <a:ext cx="0" cy="278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51972" y="5105239"/>
                <a:ext cx="6096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72" y="5105239"/>
                <a:ext cx="609600" cy="378245"/>
              </a:xfrm>
              <a:prstGeom prst="rect">
                <a:avLst/>
              </a:prstGeom>
              <a:blipFill rotWithShape="1">
                <a:blip r:embed="rId27"/>
                <a:stretch>
                  <a:fillRect t="-4762" r="-6000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/>
          <p:cNvCxnSpPr/>
          <p:nvPr/>
        </p:nvCxnSpPr>
        <p:spPr>
          <a:xfrm flipH="1">
            <a:off x="624840" y="5334000"/>
            <a:ext cx="365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7519924" y="2285015"/>
                <a:ext cx="10668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924" y="2285015"/>
                <a:ext cx="1066800" cy="381000"/>
              </a:xfrm>
              <a:prstGeom prst="rect">
                <a:avLst/>
              </a:prstGeom>
              <a:blipFill rotWithShape="1">
                <a:blip r:embed="rId29"/>
                <a:stretch>
                  <a:fillRect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7467600" y="5240803"/>
                <a:ext cx="10668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5240803"/>
                <a:ext cx="1066800" cy="381000"/>
              </a:xfrm>
              <a:prstGeom prst="rect">
                <a:avLst/>
              </a:prstGeom>
              <a:blipFill rotWithShape="1">
                <a:blip r:embed="rId30"/>
                <a:stretch>
                  <a:fillRect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44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  <p:bldP spid="21" grpId="0" animBg="1"/>
      <p:bldP spid="32" grpId="0"/>
      <p:bldP spid="34" grpId="0"/>
      <p:bldP spid="41" grpId="0"/>
      <p:bldP spid="42" grpId="0"/>
      <p:bldP spid="59" grpId="0"/>
      <p:bldP spid="60" grpId="0" animBg="1"/>
      <p:bldP spid="69" grpId="0"/>
      <p:bldP spid="53" grpId="0"/>
      <p:bldP spid="58" grpId="0"/>
      <p:bldP spid="55" grpId="0" animBg="1"/>
      <p:bldP spid="73" grpId="0" animBg="1"/>
      <p:bldP spid="135" grpId="0"/>
      <p:bldP spid="63" grpId="0"/>
      <p:bldP spid="76" grpId="0" animBg="1"/>
      <p:bldP spid="82" grpId="0"/>
      <p:bldP spid="90" grpId="0" animBg="1"/>
      <p:bldP spid="91" grpId="0"/>
      <p:bldP spid="97" grpId="0"/>
      <p:bldP spid="67" grpId="0"/>
      <p:bldP spid="7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6392"/>
            <a:ext cx="8839200" cy="1360243"/>
          </a:xfrm>
        </p:spPr>
        <p:txBody>
          <a:bodyPr>
            <a:noAutofit/>
          </a:bodyPr>
          <a:lstStyle/>
          <a:p>
            <a:r>
              <a:rPr lang="en-US" sz="2900" dirty="0" smtClean="0"/>
              <a:t>Authentication: Stage 3 </a:t>
            </a:r>
            <a:r>
              <a:rPr lang="en-US" sz="2400" dirty="0" smtClean="0"/>
              <a:t>(Recovery and Matching of Reference Transformed Template with Query Transformed Template)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75</a:t>
            </a:fld>
            <a:endParaRPr lang="en-US" dirty="0">
              <a:solidFill>
                <a:srgbClr val="464653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48000" y="1417320"/>
            <a:ext cx="0" cy="4754880"/>
          </a:xfrm>
          <a:prstGeom prst="line">
            <a:avLst/>
          </a:prstGeom>
          <a:ln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86600" y="1371600"/>
            <a:ext cx="0" cy="4754880"/>
          </a:xfrm>
          <a:prstGeom prst="line">
            <a:avLst/>
          </a:prstGeom>
          <a:ln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0600" y="1383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Claimant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239000" y="1307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Databases</a:t>
            </a:r>
            <a:endParaRPr lang="en-US" b="1" dirty="0"/>
          </a:p>
        </p:txBody>
      </p:sp>
      <p:sp>
        <p:nvSpPr>
          <p:cNvPr id="20" name="Flowchart: Magnetic Disk 19"/>
          <p:cNvSpPr/>
          <p:nvPr/>
        </p:nvSpPr>
        <p:spPr>
          <a:xfrm>
            <a:off x="7256206" y="2678668"/>
            <a:ext cx="1554480" cy="457200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DB1</a:t>
            </a:r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7223760" y="4507468"/>
            <a:ext cx="1554480" cy="457200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DB2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266182" y="4172188"/>
            <a:ext cx="1645920" cy="64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Matcher</a:t>
            </a:r>
            <a:endParaRPr lang="en-US" dirty="0"/>
          </a:p>
        </p:txBody>
      </p:sp>
      <p:sp>
        <p:nvSpPr>
          <p:cNvPr id="55" name="Flowchart: Document 54"/>
          <p:cNvSpPr/>
          <p:nvPr/>
        </p:nvSpPr>
        <p:spPr>
          <a:xfrm>
            <a:off x="872203" y="4355068"/>
            <a:ext cx="1524000" cy="762000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Grant/deny access</a:t>
            </a:r>
            <a:endParaRPr lang="en-US" dirty="0"/>
          </a:p>
        </p:txBody>
      </p:sp>
      <p:cxnSp>
        <p:nvCxnSpPr>
          <p:cNvPr id="65" name="Elbow Connector 64"/>
          <p:cNvCxnSpPr>
            <a:stCxn id="25" idx="2"/>
            <a:endCxn id="55" idx="2"/>
          </p:cNvCxnSpPr>
          <p:nvPr/>
        </p:nvCxnSpPr>
        <p:spPr>
          <a:xfrm rot="5400000">
            <a:off x="3234462" y="3212010"/>
            <a:ext cx="254423" cy="3454939"/>
          </a:xfrm>
          <a:prstGeom prst="bentConnector3">
            <a:avLst>
              <a:gd name="adj1" fmla="val 20965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308338" y="4964668"/>
            <a:ext cx="148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Decision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Magnetic Disk 27"/>
              <p:cNvSpPr/>
              <p:nvPr/>
            </p:nvSpPr>
            <p:spPr>
              <a:xfrm>
                <a:off x="3741420" y="5486400"/>
                <a:ext cx="2811780" cy="712839"/>
              </a:xfrm>
              <a:prstGeom prst="flowChartMagneticDisk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System DB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𝐼𝐷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i="1" dirty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i="1" dirty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8" name="Flowchart: Magnetic Dis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420" y="5486400"/>
                <a:ext cx="2811780" cy="712839"/>
              </a:xfrm>
              <a:prstGeom prst="flowChartMagneticDisk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23900" y="5524500"/>
                <a:ext cx="1752600" cy="6477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User Token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5524500"/>
                <a:ext cx="1752600" cy="6477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>
            <a:off x="3787140" y="4507468"/>
            <a:ext cx="4790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0" y="3022752"/>
                <a:ext cx="1010364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𝑇𝑓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2752"/>
                <a:ext cx="1010364" cy="378245"/>
              </a:xfrm>
              <a:prstGeom prst="rect">
                <a:avLst/>
              </a:prstGeom>
              <a:blipFill rotWithShape="1">
                <a:blip r:embed="rId4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Elbow Connector 105"/>
          <p:cNvCxnSpPr>
            <a:stCxn id="38" idx="3"/>
            <a:endCxn id="43" idx="0"/>
          </p:cNvCxnSpPr>
          <p:nvPr/>
        </p:nvCxnSpPr>
        <p:spPr>
          <a:xfrm flipH="1">
            <a:off x="1548089" y="2352280"/>
            <a:ext cx="1025159" cy="887582"/>
          </a:xfrm>
          <a:prstGeom prst="bentConnector4">
            <a:avLst>
              <a:gd name="adj1" fmla="val -22299"/>
              <a:gd name="adj2" fmla="val 7267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0708" y="1941777"/>
            <a:ext cx="2522540" cy="813091"/>
            <a:chOff x="50708" y="1880450"/>
            <a:chExt cx="2522540" cy="813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0708" y="2290953"/>
                  <a:ext cx="671018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𝑇𝑝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i="1" dirty="0">
                    <a:solidFill>
                      <a:srgbClr val="0070C0"/>
                    </a:solidFill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08" y="2290953"/>
                  <a:ext cx="671018" cy="37824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6452" r="-909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>
              <a:off x="461741" y="2493709"/>
              <a:ext cx="3657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97273" y="1880450"/>
                  <a:ext cx="671018" cy="3657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𝑀</m:t>
                        </m:r>
                      </m:oMath>
                    </m:oMathPara>
                  </a14:m>
                  <a:endParaRPr lang="en-US" i="1" dirty="0">
                    <a:solidFill>
                      <a:srgbClr val="0070C0"/>
                    </a:solidFill>
                    <a:latin typeface="Cambria Math"/>
                  </a:endParaRPr>
                </a:p>
                <a:p>
                  <a:pPr algn="ctr"/>
                  <a:endParaRPr lang="en-US" i="1" dirty="0">
                    <a:solidFill>
                      <a:srgbClr val="0070C0"/>
                    </a:solidFill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73" y="1880450"/>
                  <a:ext cx="671018" cy="36576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0000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87"/>
            <p:cNvCxnSpPr/>
            <p:nvPr/>
          </p:nvCxnSpPr>
          <p:spPr>
            <a:xfrm>
              <a:off x="432782" y="2133600"/>
              <a:ext cx="3657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801329" y="1888365"/>
              <a:ext cx="1771919" cy="80517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Template </a:t>
              </a:r>
              <a:r>
                <a:rPr lang="en-US" dirty="0"/>
                <a:t>p</a:t>
              </a:r>
              <a:r>
                <a:rPr lang="en-US" dirty="0" smtClean="0"/>
                <a:t>rocessing &amp; transformation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1329" y="3239862"/>
            <a:ext cx="1484671" cy="962806"/>
            <a:chOff x="762000" y="2645026"/>
            <a:chExt cx="1484671" cy="962806"/>
          </a:xfrm>
        </p:grpSpPr>
        <p:sp>
          <p:nvSpPr>
            <p:cNvPr id="43" name="Rectangle 42"/>
            <p:cNvSpPr/>
            <p:nvPr/>
          </p:nvSpPr>
          <p:spPr>
            <a:xfrm>
              <a:off x="914400" y="2645026"/>
              <a:ext cx="118872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encoder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62000" y="3238500"/>
                  <a:ext cx="14846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dirty="0"/>
                    <a:t> &amp;</a:t>
                  </a:r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" y="3238500"/>
                  <a:ext cx="148467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/>
            <p:cNvCxnSpPr/>
            <p:nvPr/>
          </p:nvCxnSpPr>
          <p:spPr>
            <a:xfrm flipV="1">
              <a:off x="1504335" y="3124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192248" y="3135868"/>
                <a:ext cx="7620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248" y="3135868"/>
                <a:ext cx="762000" cy="378245"/>
              </a:xfrm>
              <a:prstGeom prst="rect">
                <a:avLst/>
              </a:prstGeom>
              <a:blipFill rotWithShape="1">
                <a:blip r:embed="rId8"/>
                <a:stretch>
                  <a:fillRect l="-800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2142449" y="3468462"/>
            <a:ext cx="1684116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277312" y="2750217"/>
            <a:ext cx="1774231" cy="918858"/>
            <a:chOff x="4053840" y="2057400"/>
            <a:chExt cx="1774231" cy="918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4343400" y="2057400"/>
                  <a:ext cx="14846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dirty="0"/>
                    <a:t> &amp;</a:t>
                  </a:r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00" y="2057400"/>
                  <a:ext cx="1484671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/>
            <p:cNvSpPr/>
            <p:nvPr/>
          </p:nvSpPr>
          <p:spPr>
            <a:xfrm>
              <a:off x="4419600" y="2519058"/>
              <a:ext cx="11430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decoder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5085735" y="2290458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4053840" y="2743200"/>
              <a:ext cx="3657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784752" y="3211875"/>
                <a:ext cx="7620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𝑇𝑓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752" y="3211875"/>
                <a:ext cx="762000" cy="378245"/>
              </a:xfrm>
              <a:prstGeom prst="rect">
                <a:avLst/>
              </a:prstGeom>
              <a:blipFill rotWithShape="1">
                <a:blip r:embed="rId10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Elbow Connector 35"/>
          <p:cNvCxnSpPr>
            <a:stCxn id="57" idx="3"/>
            <a:endCxn id="25" idx="0"/>
          </p:cNvCxnSpPr>
          <p:nvPr/>
        </p:nvCxnSpPr>
        <p:spPr>
          <a:xfrm flipH="1">
            <a:off x="5089142" y="3440475"/>
            <a:ext cx="696930" cy="731713"/>
          </a:xfrm>
          <a:prstGeom prst="bentConnector4">
            <a:avLst>
              <a:gd name="adj1" fmla="val -32801"/>
              <a:gd name="adj2" fmla="val 6562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259419" y="3758513"/>
                <a:ext cx="7620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19" y="3758513"/>
                <a:ext cx="762000" cy="378245"/>
              </a:xfrm>
              <a:prstGeom prst="rect">
                <a:avLst/>
              </a:prstGeom>
              <a:blipFill rotWithShape="1">
                <a:blip r:embed="rId11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3181861" y="3719036"/>
            <a:ext cx="762000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i="1" dirty="0">
              <a:solidFill>
                <a:srgbClr val="0070C0"/>
              </a:solidFill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334261" y="4303105"/>
                <a:ext cx="6096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261" y="4303105"/>
                <a:ext cx="609600" cy="378245"/>
              </a:xfrm>
              <a:prstGeom prst="rect">
                <a:avLst/>
              </a:prstGeom>
              <a:blipFill rotWithShape="1">
                <a:blip r:embed="rId12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962399" y="1334869"/>
                <a:ext cx="2399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b="1" dirty="0"/>
                  <a:t>Application Server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399" y="1334869"/>
                <a:ext cx="2399072" cy="646331"/>
              </a:xfrm>
              <a:prstGeom prst="rect">
                <a:avLst/>
              </a:prstGeom>
              <a:blipFill rotWithShape="1">
                <a:blip r:embed="rId13"/>
                <a:stretch>
                  <a:fillRect t="-4717" r="-25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41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5" grpId="0" animBg="1"/>
      <p:bldP spid="73" grpId="0"/>
      <p:bldP spid="66" grpId="0"/>
      <p:bldP spid="51" grpId="0"/>
      <p:bldP spid="60" grpId="0"/>
      <p:bldP spid="67" grpId="0"/>
      <p:bldP spid="7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and Privacy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400" dirty="0"/>
              <a:t>architecture</a:t>
            </a:r>
            <a:r>
              <a:rPr lang="en-US" dirty="0"/>
              <a:t> prevents following attacks in a remote </a:t>
            </a:r>
            <a:r>
              <a:rPr lang="en-US" dirty="0" smtClean="0"/>
              <a:t>environment</a:t>
            </a:r>
          </a:p>
          <a:p>
            <a:pPr lvl="1"/>
            <a:r>
              <a:rPr lang="en-US" sz="2400" dirty="0" smtClean="0"/>
              <a:t>User anonymity</a:t>
            </a:r>
          </a:p>
          <a:p>
            <a:pPr lvl="1"/>
            <a:r>
              <a:rPr lang="en-US" sz="2400" dirty="0" smtClean="0"/>
              <a:t>Replay attacks</a:t>
            </a:r>
          </a:p>
          <a:p>
            <a:pPr lvl="1"/>
            <a:r>
              <a:rPr lang="en-US" sz="2400" dirty="0" smtClean="0"/>
              <a:t>Database attacks</a:t>
            </a:r>
          </a:p>
          <a:p>
            <a:pPr lvl="1"/>
            <a:r>
              <a:rPr lang="en-US" sz="2400" dirty="0" smtClean="0"/>
              <a:t>Man-in-middle attacks</a:t>
            </a:r>
          </a:p>
          <a:p>
            <a:pPr lvl="1"/>
            <a:r>
              <a:rPr lang="en-US" sz="2400" dirty="0" smtClean="0"/>
              <a:t>Attacks-via-record multiplicity</a:t>
            </a:r>
          </a:p>
          <a:p>
            <a:pPr lvl="1"/>
            <a:r>
              <a:rPr lang="en-US" sz="2400" dirty="0" smtClean="0"/>
              <a:t>Server Spoofing attacks</a:t>
            </a:r>
          </a:p>
          <a:p>
            <a:pPr lvl="1"/>
            <a:r>
              <a:rPr lang="en-US" sz="2400" dirty="0" smtClean="0"/>
              <a:t>Internal attacks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76</a:t>
            </a:fld>
            <a:endParaRPr lang="en-US" dirty="0">
              <a:solidFill>
                <a:srgbClr val="46465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80" y="2133599"/>
            <a:ext cx="274320" cy="27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40167"/>
            <a:ext cx="274320" cy="27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58" y="2959016"/>
            <a:ext cx="274320" cy="27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29000"/>
            <a:ext cx="274320" cy="27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62400"/>
            <a:ext cx="274320" cy="27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60" y="4343400"/>
            <a:ext cx="274320" cy="27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38" y="4724400"/>
            <a:ext cx="274320" cy="27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37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The proposed approaches were experimentally found to successfully fulfill all important criteria: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rgbClr val="0070C0"/>
                </a:solidFill>
              </a:rPr>
              <a:t>Revocability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rgbClr val="0070C0"/>
                </a:solidFill>
              </a:rPr>
              <a:t>Diversity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rgbClr val="0070C0"/>
                </a:solidFill>
              </a:rPr>
              <a:t>Non-invertibility 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olidFill>
                  <a:srgbClr val="0070C0"/>
                </a:solidFill>
              </a:rPr>
              <a:t>Performance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The performance in </a:t>
            </a:r>
            <a:r>
              <a:rPr lang="en-US" dirty="0" smtClean="0">
                <a:solidFill>
                  <a:srgbClr val="0070C0"/>
                </a:solidFill>
              </a:rPr>
              <a:t>worst-case</a:t>
            </a:r>
            <a:r>
              <a:rPr lang="en-US" dirty="0" smtClean="0"/>
              <a:t> scenario is always found to be slightly less but </a:t>
            </a:r>
            <a:r>
              <a:rPr lang="en-US" dirty="0" smtClean="0">
                <a:solidFill>
                  <a:srgbClr val="0070C0"/>
                </a:solidFill>
              </a:rPr>
              <a:t>comparable to original</a:t>
            </a:r>
            <a:r>
              <a:rPr lang="en-U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dirty="0"/>
              <a:t>The performance in </a:t>
            </a:r>
            <a:r>
              <a:rPr lang="en-US" dirty="0" smtClean="0">
                <a:solidFill>
                  <a:srgbClr val="0070C0"/>
                </a:solidFill>
              </a:rPr>
              <a:t>best-case </a:t>
            </a:r>
            <a:r>
              <a:rPr lang="en-US" dirty="0">
                <a:solidFill>
                  <a:srgbClr val="0070C0"/>
                </a:solidFill>
              </a:rPr>
              <a:t>scenario </a:t>
            </a:r>
            <a:r>
              <a:rPr lang="en-US" dirty="0"/>
              <a:t>is always found to </a:t>
            </a:r>
            <a:r>
              <a:rPr lang="en-US" dirty="0">
                <a:solidFill>
                  <a:srgbClr val="0070C0"/>
                </a:solidFill>
              </a:rPr>
              <a:t>be </a:t>
            </a:r>
            <a:r>
              <a:rPr lang="en-US" dirty="0" smtClean="0">
                <a:solidFill>
                  <a:srgbClr val="0070C0"/>
                </a:solidFill>
              </a:rPr>
              <a:t>better than original</a:t>
            </a:r>
            <a:r>
              <a:rPr lang="en-U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0070C0"/>
                </a:solidFill>
              </a:rPr>
              <a:t>Ideal performance </a:t>
            </a:r>
            <a:r>
              <a:rPr lang="en-US" dirty="0" smtClean="0"/>
              <a:t>can be achieved in </a:t>
            </a:r>
            <a:r>
              <a:rPr lang="en-US" dirty="0" smtClean="0">
                <a:solidFill>
                  <a:srgbClr val="0070C0"/>
                </a:solidFill>
              </a:rPr>
              <a:t>best-case</a:t>
            </a:r>
            <a:r>
              <a:rPr lang="en-US" dirty="0" smtClean="0"/>
              <a:t>, i.e., </a:t>
            </a:r>
            <a:r>
              <a:rPr lang="en-US" dirty="0" smtClean="0">
                <a:solidFill>
                  <a:srgbClr val="0070C0"/>
                </a:solidFill>
              </a:rPr>
              <a:t>EER 0%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70C0"/>
                </a:solidFill>
              </a:rPr>
              <a:t>RI 100%</a:t>
            </a:r>
            <a:r>
              <a:rPr lang="en-US" dirty="0" smtClean="0"/>
              <a:t>, due to increase inter-user variations in transformed domain.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The approaches are found suitable for </a:t>
            </a:r>
            <a:r>
              <a:rPr lang="en-US" dirty="0" smtClean="0">
                <a:solidFill>
                  <a:srgbClr val="0070C0"/>
                </a:solidFill>
              </a:rPr>
              <a:t>multiple visible and thermal modalities</a:t>
            </a:r>
            <a:r>
              <a:rPr lang="en-US" dirty="0" smtClean="0"/>
              <a:t>, i.e., </a:t>
            </a:r>
            <a:r>
              <a:rPr lang="en-US" i="1" dirty="0" smtClean="0"/>
              <a:t>face</a:t>
            </a:r>
            <a:r>
              <a:rPr lang="en-US" dirty="0" smtClean="0"/>
              <a:t>, </a:t>
            </a:r>
            <a:r>
              <a:rPr lang="en-US" i="1" dirty="0" smtClean="0"/>
              <a:t>thermal face</a:t>
            </a:r>
            <a:r>
              <a:rPr lang="en-US" dirty="0" smtClean="0"/>
              <a:t>, </a:t>
            </a:r>
            <a:r>
              <a:rPr lang="en-US" i="1" dirty="0" err="1" smtClean="0"/>
              <a:t>palmprint</a:t>
            </a:r>
            <a:r>
              <a:rPr lang="en-US" dirty="0" smtClean="0"/>
              <a:t>, </a:t>
            </a:r>
            <a:r>
              <a:rPr lang="en-US" i="1" dirty="0" err="1" smtClean="0"/>
              <a:t>palmvein</a:t>
            </a:r>
            <a:r>
              <a:rPr lang="en-US" dirty="0" smtClean="0"/>
              <a:t>, </a:t>
            </a:r>
            <a:r>
              <a:rPr lang="en-US" i="1" dirty="0" err="1" smtClean="0"/>
              <a:t>fingervein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77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4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  <a:r>
              <a:rPr lang="en-US" dirty="0" smtClean="0"/>
              <a:t>(2/2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8458200" cy="5257800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Apart from transformation, proposed approaches are also helpful in </a:t>
            </a:r>
            <a:r>
              <a:rPr lang="en-US" dirty="0" smtClean="0">
                <a:solidFill>
                  <a:srgbClr val="0070C0"/>
                </a:solidFill>
              </a:rPr>
              <a:t>reducing dimensionality </a:t>
            </a:r>
            <a:r>
              <a:rPr lang="en-US" dirty="0" smtClean="0"/>
              <a:t>of transformed features thereby </a:t>
            </a:r>
            <a:r>
              <a:rPr lang="en-US" dirty="0" smtClean="0">
                <a:solidFill>
                  <a:srgbClr val="0070C0"/>
                </a:solidFill>
              </a:rPr>
              <a:t>reducing storage costs </a:t>
            </a:r>
            <a:r>
              <a:rPr lang="en-US" dirty="0" smtClean="0"/>
              <a:t>which indirectly also </a:t>
            </a:r>
            <a:r>
              <a:rPr lang="en-US" dirty="0" smtClean="0">
                <a:solidFill>
                  <a:srgbClr val="0070C0"/>
                </a:solidFill>
              </a:rPr>
              <a:t>reduces matching time</a:t>
            </a:r>
            <a:r>
              <a:rPr lang="en-U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Dimensionality reduced </a:t>
            </a:r>
            <a:r>
              <a:rPr lang="en-US" dirty="0" err="1" smtClean="0">
                <a:solidFill>
                  <a:srgbClr val="0070C0"/>
                </a:solidFill>
              </a:rPr>
              <a:t>upto</a:t>
            </a:r>
            <a:r>
              <a:rPr lang="en-US" dirty="0" smtClean="0">
                <a:solidFill>
                  <a:srgbClr val="0070C0"/>
                </a:solidFill>
              </a:rPr>
              <a:t> 90%, </a:t>
            </a:r>
            <a:r>
              <a:rPr lang="en-US" dirty="0" smtClean="0"/>
              <a:t>while the system preserves the matching performance (</a:t>
            </a:r>
            <a:r>
              <a:rPr lang="en-US" dirty="0" smtClean="0">
                <a:solidFill>
                  <a:srgbClr val="0070C0"/>
                </a:solidFill>
              </a:rPr>
              <a:t>worst-case</a:t>
            </a:r>
            <a:r>
              <a:rPr lang="en-US" dirty="0" smtClean="0"/>
              <a:t>). Best case, the operations are as good as ideal.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Advance template protection concept is helpful in preventing </a:t>
            </a:r>
            <a:r>
              <a:rPr lang="en-US" dirty="0" smtClean="0">
                <a:solidFill>
                  <a:srgbClr val="0070C0"/>
                </a:solidFill>
              </a:rPr>
              <a:t>first-time compromise</a:t>
            </a:r>
            <a:r>
              <a:rPr lang="en-US" dirty="0" smtClean="0"/>
              <a:t>, direct </a:t>
            </a:r>
            <a:r>
              <a:rPr lang="en-US" dirty="0" smtClean="0">
                <a:solidFill>
                  <a:srgbClr val="0070C0"/>
                </a:solidFill>
              </a:rPr>
              <a:t>replay</a:t>
            </a:r>
            <a:r>
              <a:rPr lang="en-US" dirty="0" smtClean="0"/>
              <a:t> and prevents </a:t>
            </a:r>
            <a:r>
              <a:rPr lang="en-US" dirty="0" smtClean="0">
                <a:solidFill>
                  <a:srgbClr val="0070C0"/>
                </a:solidFill>
              </a:rPr>
              <a:t>statistical attacks </a:t>
            </a:r>
            <a:r>
              <a:rPr lang="en-US" dirty="0" smtClean="0"/>
              <a:t>on loss of user-token.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The remote architecture utilizes the </a:t>
            </a:r>
            <a:r>
              <a:rPr lang="en-US" dirty="0" smtClean="0">
                <a:solidFill>
                  <a:srgbClr val="0070C0"/>
                </a:solidFill>
              </a:rPr>
              <a:t>benefits of cancelable biometrics</a:t>
            </a:r>
            <a:r>
              <a:rPr lang="en-US" dirty="0" smtClean="0"/>
              <a:t> to generate different pseudo-identities for different multi-server applications.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The secret sharing allows it all with a single-user token in a secure manner. </a:t>
            </a:r>
            <a:r>
              <a:rPr lang="en-US" dirty="0" smtClean="0">
                <a:solidFill>
                  <a:srgbClr val="0070C0"/>
                </a:solidFill>
              </a:rPr>
              <a:t>NO</a:t>
            </a:r>
            <a:r>
              <a:rPr lang="en-US" dirty="0" smtClean="0"/>
              <a:t> </a:t>
            </a:r>
            <a:r>
              <a:rPr lang="en-US" i="1" dirty="0" smtClean="0"/>
              <a:t>need to carry different tokens for different applications</a:t>
            </a:r>
            <a:r>
              <a:rPr lang="en-U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Overall many attacks are address to develop a </a:t>
            </a:r>
            <a:r>
              <a:rPr lang="en-US" dirty="0" smtClean="0">
                <a:solidFill>
                  <a:srgbClr val="0070C0"/>
                </a:solidFill>
              </a:rPr>
              <a:t>secure biometric authentication environment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78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10600" cy="5105400"/>
          </a:xfrm>
        </p:spPr>
        <p:txBody>
          <a:bodyPr>
            <a:normAutofit fontScale="32500" lnSpcReduction="20000"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ClrTx/>
              <a:buSzPct val="100000"/>
              <a:buFont typeface="+mj-lt"/>
              <a:buAutoNum type="arabicPeriod"/>
            </a:pPr>
            <a:r>
              <a:rPr lang="en-US" sz="4900" b="0" dirty="0" smtClean="0"/>
              <a:t>B. </a:t>
            </a:r>
            <a:r>
              <a:rPr lang="en-US" sz="4900" b="0" dirty="0" err="1" smtClean="0"/>
              <a:t>Schneier</a:t>
            </a:r>
            <a:r>
              <a:rPr lang="en-US" sz="4900" b="0" dirty="0" smtClean="0"/>
              <a:t>, “Biometrics: uses and abuses,” Communications of the ACM, vol. 42, no. 8, p. 58, 1999.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ClrTx/>
              <a:buSzPct val="100000"/>
              <a:buFont typeface="+mj-lt"/>
              <a:buAutoNum type="arabicPeriod"/>
            </a:pPr>
            <a:r>
              <a:rPr lang="en-US" sz="4900" b="0" dirty="0" smtClean="0"/>
              <a:t>C. </a:t>
            </a:r>
            <a:r>
              <a:rPr lang="en-US" sz="4900" b="0" dirty="0" err="1" smtClean="0"/>
              <a:t>Soutar</a:t>
            </a:r>
            <a:r>
              <a:rPr lang="en-US" sz="4900" b="0" dirty="0" smtClean="0"/>
              <a:t>, D. </a:t>
            </a:r>
            <a:r>
              <a:rPr lang="en-US" sz="4900" b="0" dirty="0" err="1" smtClean="0"/>
              <a:t>Roberge</a:t>
            </a:r>
            <a:r>
              <a:rPr lang="en-US" sz="4900" b="0" dirty="0" smtClean="0"/>
              <a:t>, A. </a:t>
            </a:r>
            <a:r>
              <a:rPr lang="en-US" sz="4900" b="0" dirty="0" err="1" smtClean="0"/>
              <a:t>Stoianov</a:t>
            </a:r>
            <a:r>
              <a:rPr lang="en-US" sz="4900" b="0" dirty="0" smtClean="0"/>
              <a:t>, R. Gilroy, and B. V. Kumar, “Biometric encryption using image processing,” in Photonics West’98  Electronic Imaging. International Society for Optics and Photonics, 1998, pp. 178–188. 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ClrTx/>
              <a:buSzPct val="100000"/>
              <a:buFont typeface="+mj-lt"/>
              <a:buAutoNum type="arabicPeriod"/>
            </a:pPr>
            <a:r>
              <a:rPr lang="en-US" sz="4900" b="0" dirty="0" smtClean="0"/>
              <a:t>U. </a:t>
            </a:r>
            <a:r>
              <a:rPr lang="en-US" sz="4900" b="0" dirty="0" err="1" smtClean="0"/>
              <a:t>Uludag</a:t>
            </a:r>
            <a:r>
              <a:rPr lang="en-US" sz="4900" b="0" dirty="0" smtClean="0"/>
              <a:t>, S. </a:t>
            </a:r>
            <a:r>
              <a:rPr lang="en-US" sz="4900" b="0" dirty="0" err="1" smtClean="0"/>
              <a:t>Pankanti</a:t>
            </a:r>
            <a:r>
              <a:rPr lang="en-US" sz="4900" b="0" dirty="0" smtClean="0"/>
              <a:t>, S. </a:t>
            </a:r>
            <a:r>
              <a:rPr lang="en-US" sz="4900" b="0" dirty="0" err="1" smtClean="0"/>
              <a:t>Prabhakar</a:t>
            </a:r>
            <a:r>
              <a:rPr lang="en-US" sz="4900" b="0" dirty="0" smtClean="0"/>
              <a:t>, and A. K. Jain, “Biometric cryptosystems: issues and challenges,” Proceedings of the IEEE, vol. 92, no. 6, pp. 948–960, 2004. 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ClrTx/>
              <a:buSzPct val="100000"/>
              <a:buFont typeface="+mj-lt"/>
              <a:buAutoNum type="arabicPeriod"/>
            </a:pPr>
            <a:r>
              <a:rPr lang="en-US" sz="4900" b="0" dirty="0" smtClean="0"/>
              <a:t>A. </a:t>
            </a:r>
            <a:r>
              <a:rPr lang="en-US" sz="4900" b="0" dirty="0" err="1" smtClean="0"/>
              <a:t>Juels</a:t>
            </a:r>
            <a:r>
              <a:rPr lang="en-US" sz="4900" b="0" dirty="0" smtClean="0"/>
              <a:t> and M. Wattenberg, “A fuzzy commitment scheme,” in Proceedings of the 6th ACM conference on Computer and communications security. ACM, 1999, pp. 28–36.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ClrTx/>
              <a:buSzPct val="100000"/>
              <a:buFont typeface="+mj-lt"/>
              <a:buAutoNum type="arabicPeriod"/>
            </a:pPr>
            <a:r>
              <a:rPr lang="en-US" sz="4900" b="0" dirty="0" smtClean="0"/>
              <a:t>K. </a:t>
            </a:r>
            <a:r>
              <a:rPr lang="en-US" sz="4900" b="0" dirty="0" err="1" smtClean="0"/>
              <a:t>Nandakumar</a:t>
            </a:r>
            <a:r>
              <a:rPr lang="en-US" sz="4900" b="0" dirty="0" smtClean="0"/>
              <a:t>, A. K. Jain, and S. </a:t>
            </a:r>
            <a:r>
              <a:rPr lang="en-US" sz="4900" b="0" dirty="0" err="1" smtClean="0"/>
              <a:t>Pankanti</a:t>
            </a:r>
            <a:r>
              <a:rPr lang="en-US" sz="4900" b="0" dirty="0" smtClean="0"/>
              <a:t>, “Fingerprint-based fuzzy vault: Implementation and performance,” Information Forensics and Security, IEEE Transactions on, vol. 2, no. 4, pp. 744–757, 2007.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ClrTx/>
              <a:buSzPct val="100000"/>
              <a:buFont typeface="+mj-lt"/>
              <a:buAutoNum type="arabicPeriod"/>
            </a:pPr>
            <a:r>
              <a:rPr lang="en-US" sz="4900" b="0" dirty="0" smtClean="0"/>
              <a:t>Y. </a:t>
            </a:r>
            <a:r>
              <a:rPr lang="en-US" sz="4900" b="0" dirty="0" err="1" smtClean="0"/>
              <a:t>Sutcu</a:t>
            </a:r>
            <a:r>
              <a:rPr lang="en-US" sz="4900" b="0" dirty="0" smtClean="0"/>
              <a:t>, Q. Li, and N. </a:t>
            </a:r>
            <a:r>
              <a:rPr lang="en-US" sz="4900" b="0" dirty="0" err="1" smtClean="0"/>
              <a:t>Memon</a:t>
            </a:r>
            <a:r>
              <a:rPr lang="en-US" sz="4900" b="0" dirty="0" smtClean="0"/>
              <a:t>, “Protecting biometric templates with sketch: Theory and practice,” Information Forensics and Security, </a:t>
            </a:r>
            <a:r>
              <a:rPr lang="en-US" sz="4900" b="0" dirty="0" err="1" smtClean="0"/>
              <a:t>IEEETransactions</a:t>
            </a:r>
            <a:r>
              <a:rPr lang="en-US" sz="4900" b="0" dirty="0" smtClean="0"/>
              <a:t> on, vol. 2, no. 3, pp. 503–512, 2007. 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ClrTx/>
              <a:buSzPct val="100000"/>
              <a:buFont typeface="+mj-lt"/>
              <a:buAutoNum type="arabicPeriod"/>
            </a:pPr>
            <a:r>
              <a:rPr lang="en-US" sz="4900" b="0" dirty="0" smtClean="0"/>
              <a:t>Q. Li and E.-C. Chang, “Robust, short and sensitive authentication tags using secure sketch,” in Proceedings of the 8th workshop on Multimedia and security. ACM, 2006, pp. 56–61.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ClrTx/>
              <a:buSzPct val="100000"/>
              <a:buFont typeface="+mj-lt"/>
              <a:buAutoNum type="arabicPeriod"/>
            </a:pPr>
            <a:r>
              <a:rPr lang="en-US" sz="4900" b="0" dirty="0" smtClean="0"/>
              <a:t>N. K. </a:t>
            </a:r>
            <a:r>
              <a:rPr lang="en-US" sz="4900" b="0" dirty="0" err="1" smtClean="0"/>
              <a:t>Ratha</a:t>
            </a:r>
            <a:r>
              <a:rPr lang="en-US" sz="4900" b="0" dirty="0" smtClean="0"/>
              <a:t>, J. H. Connell, and R. M. </a:t>
            </a:r>
            <a:r>
              <a:rPr lang="en-US" sz="4900" b="0" dirty="0" err="1" smtClean="0"/>
              <a:t>Bolle</a:t>
            </a:r>
            <a:r>
              <a:rPr lang="en-US" sz="4900" b="0" dirty="0" smtClean="0"/>
              <a:t>, “Enhancing security and privacy in biometrics-based authentication systems,” IBM systems Journal, vol. 40, no. 3, pp. 614–634, 2001.</a:t>
            </a:r>
          </a:p>
          <a:p>
            <a:pPr marL="596646" indent="-514350">
              <a:buClr>
                <a:schemeClr val="tx1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79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9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Transformation Schemes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8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191000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400" b="1" dirty="0" smtClean="0"/>
              <a:t>Biometric salting</a:t>
            </a:r>
          </a:p>
          <a:p>
            <a:pPr lvl="1">
              <a:spcBef>
                <a:spcPts val="300"/>
              </a:spcBef>
              <a:spcAft>
                <a:spcPts val="600"/>
              </a:spcAft>
            </a:pPr>
            <a:r>
              <a:rPr lang="en-US" sz="2200" i="1" dirty="0" smtClean="0">
                <a:solidFill>
                  <a:schemeClr val="tx1"/>
                </a:solidFill>
              </a:rPr>
              <a:t>Random Projection</a:t>
            </a:r>
            <a:r>
              <a:rPr lang="en-US" sz="2200" dirty="0" smtClean="0">
                <a:solidFill>
                  <a:schemeClr val="tx1"/>
                </a:solidFill>
              </a:rPr>
              <a:t>: </a:t>
            </a:r>
            <a:r>
              <a:rPr lang="en-US" sz="2200" dirty="0" err="1" smtClean="0">
                <a:solidFill>
                  <a:schemeClr val="tx1"/>
                </a:solidFill>
              </a:rPr>
              <a:t>BioHashing</a:t>
            </a:r>
            <a:r>
              <a:rPr lang="en-US" sz="2200" dirty="0" smtClean="0">
                <a:solidFill>
                  <a:schemeClr val="tx1"/>
                </a:solidFill>
              </a:rPr>
              <a:t> , </a:t>
            </a:r>
            <a:r>
              <a:rPr lang="en-US" sz="2200" dirty="0" smtClean="0">
                <a:solidFill>
                  <a:schemeClr val="tx1"/>
                </a:solidFill>
              </a:rPr>
              <a:t>Multiple Random Projections</a:t>
            </a:r>
          </a:p>
          <a:p>
            <a:pPr lvl="1">
              <a:spcBef>
                <a:spcPts val="300"/>
              </a:spcBef>
              <a:spcAft>
                <a:spcPts val="600"/>
              </a:spcAft>
            </a:pPr>
            <a:r>
              <a:rPr lang="en-US" sz="2200" i="1" dirty="0" smtClean="0">
                <a:solidFill>
                  <a:schemeClr val="tx1"/>
                </a:solidFill>
              </a:rPr>
              <a:t>Random Convolution</a:t>
            </a:r>
            <a:r>
              <a:rPr lang="en-US" sz="2200" dirty="0" smtClean="0">
                <a:solidFill>
                  <a:schemeClr val="tx1"/>
                </a:solidFill>
              </a:rPr>
              <a:t>: </a:t>
            </a:r>
            <a:r>
              <a:rPr lang="en-US" sz="2200" dirty="0" err="1" smtClean="0">
                <a:solidFill>
                  <a:schemeClr val="tx1"/>
                </a:solidFill>
              </a:rPr>
              <a:t>BioConvolving</a:t>
            </a:r>
            <a:r>
              <a:rPr lang="en-US" sz="2200" dirty="0" smtClean="0">
                <a:solidFill>
                  <a:schemeClr val="tx1"/>
                </a:solidFill>
              </a:rPr>
              <a:t>, Random kernels, </a:t>
            </a:r>
            <a:r>
              <a:rPr lang="en-US" sz="2200" dirty="0">
                <a:solidFill>
                  <a:schemeClr val="tx1"/>
                </a:solidFill>
              </a:rPr>
              <a:t>curtailed circular </a:t>
            </a:r>
            <a:r>
              <a:rPr lang="en-US" sz="2200" dirty="0" smtClean="0">
                <a:solidFill>
                  <a:schemeClr val="tx1"/>
                </a:solidFill>
              </a:rPr>
              <a:t>convolution</a:t>
            </a: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</a:pPr>
            <a:r>
              <a:rPr lang="en-US" sz="2200" i="1" dirty="0" smtClean="0">
                <a:solidFill>
                  <a:schemeClr val="tx1"/>
                </a:solidFill>
              </a:rPr>
              <a:t>Random Permutations</a:t>
            </a:r>
            <a:r>
              <a:rPr lang="en-US" sz="2200" dirty="0" smtClean="0">
                <a:solidFill>
                  <a:schemeClr val="tx1"/>
                </a:solidFill>
              </a:rPr>
              <a:t>: Block permutation,  GRAY/BIN-COMBO</a:t>
            </a:r>
          </a:p>
          <a:p>
            <a:pPr lvl="1">
              <a:spcBef>
                <a:spcPts val="300"/>
              </a:spcBef>
              <a:spcAft>
                <a:spcPts val="600"/>
              </a:spcAft>
            </a:pPr>
            <a:r>
              <a:rPr lang="en-US" sz="2200" i="1" dirty="0">
                <a:solidFill>
                  <a:schemeClr val="tx1"/>
                </a:solidFill>
              </a:rPr>
              <a:t>Random </a:t>
            </a:r>
            <a:r>
              <a:rPr lang="en-US" sz="2200" i="1" dirty="0" smtClean="0">
                <a:solidFill>
                  <a:schemeClr val="tx1"/>
                </a:solidFill>
              </a:rPr>
              <a:t>Addition</a:t>
            </a:r>
            <a:r>
              <a:rPr lang="en-US" sz="2200" dirty="0" smtClean="0">
                <a:solidFill>
                  <a:schemeClr val="tx1"/>
                </a:solidFill>
              </a:rPr>
              <a:t>: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BioPhasoring</a:t>
            </a:r>
            <a:r>
              <a:rPr lang="en-US" sz="2200" dirty="0" smtClean="0">
                <a:solidFill>
                  <a:schemeClr val="tx1"/>
                </a:solidFill>
              </a:rPr>
              <a:t>,  GRAY/BIN-SALTING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400" b="1" dirty="0" smtClean="0"/>
              <a:t>Non-invertible transforms</a:t>
            </a:r>
          </a:p>
          <a:p>
            <a:pPr lvl="1">
              <a:spcBef>
                <a:spcPts val="300"/>
              </a:spcBef>
              <a:spcAft>
                <a:spcPts val="600"/>
              </a:spcAft>
            </a:pPr>
            <a:r>
              <a:rPr lang="en-US" sz="2200" i="1" dirty="0" smtClean="0">
                <a:solidFill>
                  <a:schemeClr val="tx1"/>
                </a:solidFill>
              </a:rPr>
              <a:t>Geometric transforms- </a:t>
            </a:r>
            <a:r>
              <a:rPr lang="en-US" sz="2200" dirty="0" smtClean="0">
                <a:solidFill>
                  <a:schemeClr val="tx1"/>
                </a:solidFill>
              </a:rPr>
              <a:t>Cartesian, Surface and Polar </a:t>
            </a:r>
            <a:r>
              <a:rPr lang="en-US" sz="2200" dirty="0" smtClean="0">
                <a:solidFill>
                  <a:schemeClr val="tx1"/>
                </a:solidFill>
              </a:rPr>
              <a:t>transforms [9]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</a:pPr>
            <a:r>
              <a:rPr lang="en-US" sz="2200" i="1" dirty="0" smtClean="0">
                <a:solidFill>
                  <a:schemeClr val="tx1"/>
                </a:solidFill>
              </a:rPr>
              <a:t>Hash </a:t>
            </a:r>
            <a:r>
              <a:rPr lang="en-US" sz="2200" i="1" smtClean="0">
                <a:solidFill>
                  <a:schemeClr val="tx1"/>
                </a:solidFill>
              </a:rPr>
              <a:t>functions </a:t>
            </a:r>
            <a:r>
              <a:rPr lang="en-US" sz="2200" smtClean="0">
                <a:solidFill>
                  <a:schemeClr val="tx1"/>
                </a:solidFill>
              </a:rPr>
              <a:t>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5417403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exists many drawbacks for the schemes as analyzed during literature survey.</a:t>
            </a:r>
          </a:p>
        </p:txBody>
      </p:sp>
    </p:spTree>
    <p:extLst>
      <p:ext uri="{BB962C8B-B14F-4D97-AF65-F5344CB8AC3E}">
        <p14:creationId xmlns:p14="http://schemas.microsoft.com/office/powerpoint/2010/main" val="196729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991600" cy="5181600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 startAt="9"/>
            </a:pPr>
            <a:r>
              <a:rPr lang="en-US" sz="1500" b="0" dirty="0" smtClean="0"/>
              <a:t>N. </a:t>
            </a:r>
            <a:r>
              <a:rPr lang="en-US" sz="1500" b="0" dirty="0" err="1" smtClean="0"/>
              <a:t>Ratha</a:t>
            </a:r>
            <a:r>
              <a:rPr lang="en-US" sz="1500" b="0" dirty="0" smtClean="0"/>
              <a:t>, J. Connell, R. M. </a:t>
            </a:r>
            <a:r>
              <a:rPr lang="en-US" sz="1500" b="0" dirty="0" err="1" smtClean="0"/>
              <a:t>Bolle</a:t>
            </a:r>
            <a:r>
              <a:rPr lang="en-US" sz="1500" b="0" dirty="0" smtClean="0"/>
              <a:t>, and S. </a:t>
            </a:r>
            <a:r>
              <a:rPr lang="en-US" sz="1500" b="0" dirty="0" err="1" smtClean="0"/>
              <a:t>Chikkerur</a:t>
            </a:r>
            <a:r>
              <a:rPr lang="en-US" sz="1500" b="0" dirty="0" smtClean="0"/>
              <a:t>, “Cancelable biometrics: A case study in fingerprints,” in </a:t>
            </a:r>
            <a:r>
              <a:rPr lang="en-US" sz="1500" b="0" i="1" dirty="0" smtClean="0"/>
              <a:t>Pattern Recognition, 2006.ICPR 2006. 18th International Conference on</a:t>
            </a:r>
            <a:r>
              <a:rPr lang="en-US" sz="1500" b="0" dirty="0" smtClean="0"/>
              <a:t>, vol. 4. IEEE, 2006, pp. 370–373.</a:t>
            </a:r>
          </a:p>
          <a:p>
            <a: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 startAt="9"/>
            </a:pPr>
            <a:r>
              <a:rPr lang="en-US" sz="1500" b="0" dirty="0" smtClean="0"/>
              <a:t>A. T. B. Jin, D. N. C. Ling, and A. </a:t>
            </a:r>
            <a:r>
              <a:rPr lang="en-US" sz="1500" b="0" dirty="0" err="1" smtClean="0"/>
              <a:t>Goh</a:t>
            </a:r>
            <a:r>
              <a:rPr lang="en-US" sz="1500" b="0" dirty="0" smtClean="0"/>
              <a:t>, “</a:t>
            </a:r>
            <a:r>
              <a:rPr lang="en-US" sz="1500" b="0" dirty="0" err="1" smtClean="0"/>
              <a:t>Biohashing</a:t>
            </a:r>
            <a:r>
              <a:rPr lang="en-US" sz="1500" b="0" dirty="0" smtClean="0"/>
              <a:t>: two factor authentication featuring fingerprint data and </a:t>
            </a:r>
            <a:r>
              <a:rPr lang="en-US" sz="1500" b="0" dirty="0" err="1" smtClean="0"/>
              <a:t>tokenised</a:t>
            </a:r>
            <a:r>
              <a:rPr lang="en-US" sz="1500" b="0" dirty="0" smtClean="0"/>
              <a:t> random number,” </a:t>
            </a:r>
            <a:r>
              <a:rPr lang="en-US" sz="1500" b="0" i="1" dirty="0" smtClean="0"/>
              <a:t>Pattern recognition</a:t>
            </a:r>
            <a:r>
              <a:rPr lang="en-US" sz="1500" b="0" dirty="0" smtClean="0"/>
              <a:t>, vol. 37, no. 11, pp. 2245–2255, 2004.</a:t>
            </a:r>
          </a:p>
          <a:p>
            <a: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 startAt="9"/>
            </a:pPr>
            <a:r>
              <a:rPr lang="en-US" sz="1500" b="0" dirty="0" smtClean="0"/>
              <a:t>A. </a:t>
            </a:r>
            <a:r>
              <a:rPr lang="en-US" sz="1500" b="0" dirty="0" err="1" smtClean="0"/>
              <a:t>Teoh</a:t>
            </a:r>
            <a:r>
              <a:rPr lang="en-US" sz="1500" b="0" dirty="0" smtClean="0"/>
              <a:t>, B. Jin, T. Connie, D. Ngo, and C. Ling, “Remarks on </a:t>
            </a:r>
            <a:r>
              <a:rPr lang="en-US" sz="1500" b="0" dirty="0" err="1" smtClean="0"/>
              <a:t>biohash</a:t>
            </a:r>
            <a:r>
              <a:rPr lang="en-US" sz="1500" b="0" dirty="0" smtClean="0"/>
              <a:t> and its mathematical foundation,” </a:t>
            </a:r>
            <a:r>
              <a:rPr lang="en-US" sz="1500" b="0" i="1" dirty="0" smtClean="0"/>
              <a:t>Information Processing Letters</a:t>
            </a:r>
            <a:r>
              <a:rPr lang="en-US" sz="1500" b="0" dirty="0" smtClean="0"/>
              <a:t>, vol. 100, no. 4, pp. 145–150, 2006.</a:t>
            </a:r>
          </a:p>
          <a:p>
            <a: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 startAt="9"/>
            </a:pPr>
            <a:r>
              <a:rPr lang="en-US" sz="1500" b="0" dirty="0" smtClean="0"/>
              <a:t>A. B. </a:t>
            </a:r>
            <a:r>
              <a:rPr lang="en-US" sz="1500" b="0" dirty="0" err="1" smtClean="0"/>
              <a:t>Teoh</a:t>
            </a:r>
            <a:r>
              <a:rPr lang="en-US" sz="1500" b="0" dirty="0" smtClean="0"/>
              <a:t>, Y. W. </a:t>
            </a:r>
            <a:r>
              <a:rPr lang="en-US" sz="1500" b="0" dirty="0" err="1" smtClean="0"/>
              <a:t>Kuan</a:t>
            </a:r>
            <a:r>
              <a:rPr lang="en-US" sz="1500" b="0" dirty="0" smtClean="0"/>
              <a:t>, and S. Lee, “Cancellable biometrics and annotations on </a:t>
            </a:r>
            <a:r>
              <a:rPr lang="en-US" sz="1500" b="0" dirty="0" err="1" smtClean="0"/>
              <a:t>biohash</a:t>
            </a:r>
            <a:r>
              <a:rPr lang="en-US" sz="1500" b="0" dirty="0" smtClean="0"/>
              <a:t>,” </a:t>
            </a:r>
            <a:r>
              <a:rPr lang="en-US" sz="1500" b="0" i="1" dirty="0" smtClean="0"/>
              <a:t>Pattern recognition</a:t>
            </a:r>
            <a:r>
              <a:rPr lang="en-US" sz="1500" b="0" dirty="0" smtClean="0"/>
              <a:t>, vol. 41, no. 6, pp. 2034– 2044, 2008. </a:t>
            </a:r>
          </a:p>
          <a:p>
            <a: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 startAt="9"/>
            </a:pPr>
            <a:r>
              <a:rPr lang="en-US" sz="1500" b="0" dirty="0" smtClean="0"/>
              <a:t>M. </a:t>
            </a:r>
            <a:r>
              <a:rPr lang="en-US" sz="1500" b="0" dirty="0" err="1" smtClean="0"/>
              <a:t>Naor</a:t>
            </a:r>
            <a:r>
              <a:rPr lang="en-US" sz="1500" b="0" dirty="0" smtClean="0"/>
              <a:t> and A. Shamir, “Visual cryptography,” in </a:t>
            </a:r>
            <a:r>
              <a:rPr lang="en-US" sz="1500" b="0" i="1" dirty="0" smtClean="0"/>
              <a:t>Advances in Cryptology EUROCRYPT’94</a:t>
            </a:r>
            <a:r>
              <a:rPr lang="en-US" sz="1500" b="0" dirty="0" smtClean="0"/>
              <a:t>. Springer, 1995, pp. 1-12.</a:t>
            </a:r>
          </a:p>
          <a:p>
            <a: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 startAt="9"/>
            </a:pPr>
            <a:r>
              <a:rPr lang="en-US" sz="1500" b="0" dirty="0" smtClean="0"/>
              <a:t>A. K. Jain, K. </a:t>
            </a:r>
            <a:r>
              <a:rPr lang="en-US" sz="1500" b="0" dirty="0" err="1" smtClean="0"/>
              <a:t>Nandakumar</a:t>
            </a:r>
            <a:r>
              <a:rPr lang="en-US" sz="1500" b="0" dirty="0" smtClean="0"/>
              <a:t>, and A. Nagar, “Biometric template security,” EURASIP J. Adv. Signal Process, vol. 2008, pp. 113:1–113:17, Jan. 2008.</a:t>
            </a:r>
          </a:p>
          <a:p>
            <a: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 startAt="9"/>
            </a:pPr>
            <a:r>
              <a:rPr lang="en-US" sz="1500" b="0" dirty="0" smtClean="0"/>
              <a:t>T. </a:t>
            </a:r>
            <a:r>
              <a:rPr lang="en-US" sz="1500" b="0" dirty="0" err="1" smtClean="0"/>
              <a:t>Monoth</a:t>
            </a:r>
            <a:r>
              <a:rPr lang="en-US" sz="1500" b="0" dirty="0" smtClean="0"/>
              <a:t> and P. B. </a:t>
            </a:r>
            <a:r>
              <a:rPr lang="en-US" sz="1500" b="0" dirty="0" err="1" smtClean="0"/>
              <a:t>Anto</a:t>
            </a:r>
            <a:r>
              <a:rPr lang="en-US" sz="1500" b="0" dirty="0" smtClean="0"/>
              <a:t>, “Tamperproof transmission of fingerprints using visual cryptography schemes,” </a:t>
            </a:r>
            <a:r>
              <a:rPr lang="en-US" sz="1500" b="0" i="1" dirty="0" err="1" smtClean="0"/>
              <a:t>Procedia</a:t>
            </a:r>
            <a:r>
              <a:rPr lang="en-US" sz="1500" b="0" i="1" dirty="0" smtClean="0"/>
              <a:t> Computer Science</a:t>
            </a:r>
            <a:r>
              <a:rPr lang="en-US" sz="1500" b="0" dirty="0" smtClean="0"/>
              <a:t>, vol. 2, pp. 143–148, 2010.</a:t>
            </a:r>
          </a:p>
          <a:p>
            <a: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 startAt="9"/>
            </a:pPr>
            <a:r>
              <a:rPr lang="en-US" sz="1500" b="0" dirty="0" smtClean="0"/>
              <a:t>N. </a:t>
            </a:r>
            <a:r>
              <a:rPr lang="en-US" sz="1500" b="0" dirty="0" err="1" smtClean="0"/>
              <a:t>Askari</a:t>
            </a:r>
            <a:r>
              <a:rPr lang="en-US" sz="1500" b="0" dirty="0" smtClean="0"/>
              <a:t>, C. </a:t>
            </a:r>
            <a:r>
              <a:rPr lang="en-US" sz="1500" b="0" dirty="0" err="1" smtClean="0"/>
              <a:t>Moloney</a:t>
            </a:r>
            <a:r>
              <a:rPr lang="en-US" sz="1500" b="0" dirty="0" smtClean="0"/>
              <a:t>, H. </a:t>
            </a:r>
            <a:r>
              <a:rPr lang="en-US" sz="1500" b="0" dirty="0" err="1" smtClean="0"/>
              <a:t>Heys</a:t>
            </a:r>
            <a:r>
              <a:rPr lang="en-US" sz="1500" b="0" i="1" dirty="0" err="1" smtClean="0"/>
              <a:t>et</a:t>
            </a:r>
            <a:r>
              <a:rPr lang="en-US" sz="1500" b="0" i="1" dirty="0" smtClean="0"/>
              <a:t> al.</a:t>
            </a:r>
            <a:r>
              <a:rPr lang="en-US" sz="1500" b="0" dirty="0" smtClean="0"/>
              <a:t>, “Application of visual cryptography to biometric authentication,” 2011.</a:t>
            </a:r>
          </a:p>
          <a:p>
            <a: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 startAt="9"/>
            </a:pPr>
            <a:r>
              <a:rPr lang="en-US" sz="1500" b="0" dirty="0" smtClean="0"/>
              <a:t>A. Ross and A. A. Othman, “Visual cryptography for face privacy,” in </a:t>
            </a:r>
            <a:r>
              <a:rPr lang="en-US" sz="1500" b="0" i="1" dirty="0" smtClean="0"/>
              <a:t>SPIE Defense, Security, and Sensing</a:t>
            </a:r>
            <a:r>
              <a:rPr lang="en-US" sz="1500" b="0" dirty="0" smtClean="0"/>
              <a:t>. International Society for Optics and Photonics, 2010, pp. 76 670B–76 670B</a:t>
            </a:r>
            <a:endParaRPr lang="en-US" sz="1500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80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/>
          <a:p>
            <a:pPr algn="r"/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5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Publications: Journals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138160" cy="5181600"/>
          </a:xfrm>
        </p:spPr>
        <p:txBody>
          <a:bodyPr>
            <a:normAutofit fontScale="92500" lnSpcReduction="10000"/>
          </a:bodyPr>
          <a:lstStyle/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H</a:t>
            </a:r>
            <a:r>
              <a:rPr lang="en-US" sz="2000" dirty="0"/>
              <a:t>. </a:t>
            </a:r>
            <a:r>
              <a:rPr lang="en-US" sz="2000" dirty="0" err="1"/>
              <a:t>Kaur</a:t>
            </a:r>
            <a:r>
              <a:rPr lang="en-US" sz="2000" dirty="0"/>
              <a:t>, P. </a:t>
            </a:r>
            <a:r>
              <a:rPr lang="en-US" sz="2000" dirty="0" err="1"/>
              <a:t>Khanna</a:t>
            </a:r>
            <a:r>
              <a:rPr lang="en-US" sz="2000" dirty="0"/>
              <a:t>, “</a:t>
            </a:r>
            <a:r>
              <a:rPr lang="en-US" sz="2000" i="1" dirty="0"/>
              <a:t>Biometric template protection using cancelable biometrics and visual cryptography techniques</a:t>
            </a:r>
            <a:r>
              <a:rPr lang="en-US" sz="2000" dirty="0"/>
              <a:t>,” Multimedia Tools and Applications, vol. 75, no. 23, pp. 16333–16361, 2016.</a:t>
            </a:r>
          </a:p>
          <a:p>
            <a:pPr marL="457200" lvl="0" indent="-4572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H. </a:t>
            </a:r>
            <a:r>
              <a:rPr lang="en-US" sz="2000" dirty="0" err="1" smtClean="0"/>
              <a:t>Kaur</a:t>
            </a:r>
            <a:r>
              <a:rPr lang="en-US" sz="2000" dirty="0" smtClean="0"/>
              <a:t>, P. </a:t>
            </a:r>
            <a:r>
              <a:rPr lang="en-US" sz="2000" dirty="0" err="1" smtClean="0"/>
              <a:t>Khanna</a:t>
            </a:r>
            <a:r>
              <a:rPr lang="en-US" sz="2000" dirty="0" smtClean="0"/>
              <a:t>, “</a:t>
            </a:r>
            <a:r>
              <a:rPr lang="en-US" sz="2000" i="1" dirty="0" smtClean="0"/>
              <a:t>Cancelable features using log-Gabor filters for biometric authentication</a:t>
            </a:r>
            <a:r>
              <a:rPr lang="en-US" sz="2000" dirty="0" smtClean="0"/>
              <a:t>,” Multimedia Tools and Applications, vol. 76, no. 4, pp. 4673--4694, 2017. </a:t>
            </a:r>
          </a:p>
          <a:p>
            <a:pPr marL="457200" lvl="0" indent="-4572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H. </a:t>
            </a:r>
            <a:r>
              <a:rPr lang="en-US" sz="2000" dirty="0" err="1" smtClean="0"/>
              <a:t>Kaur</a:t>
            </a:r>
            <a:r>
              <a:rPr lang="en-US" sz="2000" dirty="0" smtClean="0"/>
              <a:t>, P. </a:t>
            </a:r>
            <a:r>
              <a:rPr lang="en-US" sz="2000" dirty="0" err="1" smtClean="0"/>
              <a:t>Khanna</a:t>
            </a:r>
            <a:r>
              <a:rPr lang="en-US" sz="2000" dirty="0" smtClean="0"/>
              <a:t>, “</a:t>
            </a:r>
            <a:r>
              <a:rPr lang="en-US" sz="2000" i="1" dirty="0" smtClean="0"/>
              <a:t>Biometric Salting using Random Slope</a:t>
            </a:r>
            <a:r>
              <a:rPr lang="en-US" sz="2000" dirty="0" smtClean="0"/>
              <a:t>,” Pattern Recognition Letters, Elsevier, 2017 (under peer review)</a:t>
            </a:r>
          </a:p>
          <a:p>
            <a:pPr marL="457200" lvl="0" indent="-457200" algn="just">
              <a:spcBef>
                <a:spcPts val="1200"/>
              </a:spcBef>
              <a:spcAft>
                <a:spcPts val="1200"/>
              </a:spcAft>
              <a:buClr>
                <a:srgbClr val="727CA3"/>
              </a:buClr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H. </a:t>
            </a:r>
            <a:r>
              <a:rPr lang="en-US" sz="2000" dirty="0" err="1">
                <a:solidFill>
                  <a:prstClr val="black"/>
                </a:solidFill>
              </a:rPr>
              <a:t>Kaur</a:t>
            </a:r>
            <a:r>
              <a:rPr lang="en-US" sz="2000" dirty="0">
                <a:solidFill>
                  <a:prstClr val="black"/>
                </a:solidFill>
              </a:rPr>
              <a:t>, P. </a:t>
            </a:r>
            <a:r>
              <a:rPr lang="en-US" sz="2000" dirty="0" err="1">
                <a:solidFill>
                  <a:prstClr val="black"/>
                </a:solidFill>
              </a:rPr>
              <a:t>Khanna</a:t>
            </a:r>
            <a:r>
              <a:rPr lang="en-US" sz="2000" dirty="0">
                <a:solidFill>
                  <a:prstClr val="black"/>
                </a:solidFill>
              </a:rPr>
              <a:t>, “</a:t>
            </a:r>
            <a:r>
              <a:rPr lang="en-US" sz="2000" i="1" dirty="0" err="1">
                <a:solidFill>
                  <a:prstClr val="black"/>
                </a:solidFill>
              </a:rPr>
              <a:t>PolyCodes</a:t>
            </a:r>
            <a:r>
              <a:rPr lang="en-US" sz="2000" i="1" dirty="0">
                <a:solidFill>
                  <a:prstClr val="black"/>
                </a:solidFill>
              </a:rPr>
              <a:t>: Generating Cancelable Biometric Features using Polynomial Transformation</a:t>
            </a:r>
            <a:r>
              <a:rPr lang="en-US" sz="2000" dirty="0" smtClean="0">
                <a:solidFill>
                  <a:prstClr val="black"/>
                </a:solidFill>
              </a:rPr>
              <a:t>,” </a:t>
            </a:r>
            <a:r>
              <a:rPr lang="en-US" sz="2000" dirty="0" smtClean="0"/>
              <a:t>IEEE Transactions </a:t>
            </a:r>
            <a:r>
              <a:rPr lang="en-US" sz="2000" dirty="0"/>
              <a:t>on Information Forensics &amp; </a:t>
            </a:r>
            <a:r>
              <a:rPr lang="en-US" sz="2000" dirty="0" smtClean="0"/>
              <a:t>Security</a:t>
            </a:r>
            <a:r>
              <a:rPr lang="en-US" sz="2000" dirty="0" smtClean="0">
                <a:solidFill>
                  <a:prstClr val="black"/>
                </a:solidFill>
              </a:rPr>
              <a:t>, 2017 (under </a:t>
            </a:r>
            <a:r>
              <a:rPr lang="en-US" sz="2000" dirty="0">
                <a:solidFill>
                  <a:prstClr val="black"/>
                </a:solidFill>
              </a:rPr>
              <a:t>peer review</a:t>
            </a:r>
            <a:r>
              <a:rPr lang="en-US" sz="2000" dirty="0" smtClean="0">
                <a:solidFill>
                  <a:prstClr val="black"/>
                </a:solidFill>
              </a:rPr>
              <a:t>).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Clr>
                <a:srgbClr val="727CA3"/>
              </a:buClr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H. </a:t>
            </a:r>
            <a:r>
              <a:rPr lang="en-US" sz="2000" dirty="0" err="1">
                <a:solidFill>
                  <a:prstClr val="black"/>
                </a:solidFill>
              </a:rPr>
              <a:t>Kaur</a:t>
            </a:r>
            <a:r>
              <a:rPr lang="en-US" sz="2000" dirty="0">
                <a:solidFill>
                  <a:prstClr val="black"/>
                </a:solidFill>
              </a:rPr>
              <a:t>, P. </a:t>
            </a:r>
            <a:r>
              <a:rPr lang="en-US" sz="2000" dirty="0" err="1">
                <a:solidFill>
                  <a:prstClr val="black"/>
                </a:solidFill>
              </a:rPr>
              <a:t>Khanna</a:t>
            </a:r>
            <a:r>
              <a:rPr lang="en-US" sz="2000" dirty="0">
                <a:solidFill>
                  <a:prstClr val="black"/>
                </a:solidFill>
              </a:rPr>
              <a:t>, “</a:t>
            </a:r>
            <a:r>
              <a:rPr lang="en-US" sz="2000" i="1" dirty="0">
                <a:solidFill>
                  <a:prstClr val="black"/>
                </a:solidFill>
              </a:rPr>
              <a:t>A Smart-Card based Remote Biometric Architecture for Multi-server Authentication using Cancelable Biometrics and Secret Sharing</a:t>
            </a:r>
            <a:r>
              <a:rPr lang="en-US" sz="2000" dirty="0" smtClean="0">
                <a:solidFill>
                  <a:prstClr val="black"/>
                </a:solidFill>
              </a:rPr>
              <a:t>”, Computers &amp; Security, </a:t>
            </a:r>
            <a:r>
              <a:rPr lang="en-US" sz="2000" dirty="0" smtClean="0"/>
              <a:t>Elsevier, 2017(under </a:t>
            </a:r>
            <a:r>
              <a:rPr lang="en-US" sz="2000" dirty="0"/>
              <a:t>peer review</a:t>
            </a:r>
            <a:r>
              <a:rPr lang="en-US" sz="2000" dirty="0" smtClean="0"/>
              <a:t>).</a:t>
            </a:r>
            <a:endParaRPr lang="en-US" sz="2000" dirty="0"/>
          </a:p>
          <a:p>
            <a:pPr marL="457200" lvl="0" indent="-457200" algn="just">
              <a:spcBef>
                <a:spcPts val="1200"/>
              </a:spcBef>
              <a:spcAft>
                <a:spcPts val="1200"/>
              </a:spcAft>
              <a:buClr>
                <a:srgbClr val="727CA3"/>
              </a:buClr>
              <a:buFont typeface="+mj-lt"/>
              <a:buAutoNum type="arabicPeriod"/>
            </a:pPr>
            <a:endParaRPr lang="en-US" sz="2000" dirty="0" smtClean="0">
              <a:solidFill>
                <a:prstClr val="black"/>
              </a:solidFill>
            </a:endParaRPr>
          </a:p>
          <a:p>
            <a:pPr marL="457200" lvl="0" indent="-457200" algn="just">
              <a:spcBef>
                <a:spcPts val="1200"/>
              </a:spcBef>
              <a:spcAft>
                <a:spcPts val="1200"/>
              </a:spcAft>
              <a:buClr>
                <a:srgbClr val="727CA3"/>
              </a:buClr>
              <a:buFont typeface="+mj-lt"/>
              <a:buAutoNum type="arabicPeriod"/>
            </a:pPr>
            <a:endParaRPr lang="en-US" sz="2200" dirty="0">
              <a:solidFill>
                <a:prstClr val="black"/>
              </a:solidFill>
            </a:endParaRPr>
          </a:p>
          <a:p>
            <a:pPr marL="457200" lvl="0" indent="-457200"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200" b="0" dirty="0" smtClean="0"/>
          </a:p>
          <a:p>
            <a:pPr marL="457200" lvl="0" indent="-457200">
              <a:buFont typeface="+mj-lt"/>
              <a:buAutoNum type="arabicPeriod"/>
            </a:pPr>
            <a:endParaRPr lang="en-US" b="0" dirty="0"/>
          </a:p>
          <a:p>
            <a:pPr marL="342900" lvl="0" indent="-342900">
              <a:buFont typeface="Arial" pitchFamily="34" charset="0"/>
              <a:buChar char="•"/>
            </a:pPr>
            <a:endParaRPr lang="en-US" b="0" dirty="0"/>
          </a:p>
          <a:p>
            <a:pPr marL="342900" indent="-342900" algn="just">
              <a:spcAft>
                <a:spcPts val="800"/>
              </a:spcAft>
              <a:buClr>
                <a:schemeClr val="accent1">
                  <a:lumMod val="50000"/>
                </a:schemeClr>
              </a:buCl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81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0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Publications: Conferences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440"/>
            <a:ext cx="8138160" cy="5166360"/>
          </a:xfrm>
        </p:spPr>
        <p:txBody>
          <a:bodyPr>
            <a:normAutofit fontScale="92500"/>
          </a:bodyPr>
          <a:lstStyle/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100" dirty="0"/>
              <a:t>H. </a:t>
            </a:r>
            <a:r>
              <a:rPr lang="en-US" sz="2100" dirty="0" err="1"/>
              <a:t>Kaur</a:t>
            </a:r>
            <a:r>
              <a:rPr lang="en-US" sz="2100" dirty="0"/>
              <a:t>, P. </a:t>
            </a:r>
            <a:r>
              <a:rPr lang="en-US" sz="2100" dirty="0" err="1"/>
              <a:t>Khanna</a:t>
            </a:r>
            <a:r>
              <a:rPr lang="en-US" sz="2100" dirty="0"/>
              <a:t>, “</a:t>
            </a:r>
            <a:r>
              <a:rPr lang="en-US" sz="2100" i="1" dirty="0"/>
              <a:t>Gaussian random projection based non-invertible cancelable biometric templates</a:t>
            </a:r>
            <a:r>
              <a:rPr lang="en-US" sz="2100" dirty="0"/>
              <a:t>,” </a:t>
            </a:r>
            <a:r>
              <a:rPr lang="en-US" sz="2100" dirty="0" err="1"/>
              <a:t>Procedia</a:t>
            </a:r>
            <a:r>
              <a:rPr lang="en-US" sz="2100" dirty="0"/>
              <a:t> Computer Science, vol. 54, pp. 661–670, 2015.</a:t>
            </a:r>
          </a:p>
          <a:p>
            <a:pPr marL="457200" lvl="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100" dirty="0" smtClean="0"/>
              <a:t>H. </a:t>
            </a:r>
            <a:r>
              <a:rPr lang="en-US" sz="2100" dirty="0" err="1" smtClean="0"/>
              <a:t>Kaur</a:t>
            </a:r>
            <a:r>
              <a:rPr lang="en-US" sz="2100" dirty="0" smtClean="0"/>
              <a:t>, P. </a:t>
            </a:r>
            <a:r>
              <a:rPr lang="en-US" sz="2100" dirty="0" err="1" smtClean="0"/>
              <a:t>Khanna</a:t>
            </a:r>
            <a:r>
              <a:rPr lang="en-US" sz="2100" dirty="0" smtClean="0"/>
              <a:t>, “</a:t>
            </a:r>
            <a:r>
              <a:rPr lang="en-US" sz="2100" i="1" dirty="0" smtClean="0"/>
              <a:t>Cancelable Biometrics Using </a:t>
            </a:r>
            <a:r>
              <a:rPr lang="en-US" sz="2100" i="1" dirty="0" err="1" smtClean="0"/>
              <a:t>Hadamard</a:t>
            </a:r>
            <a:r>
              <a:rPr lang="en-US" sz="2100" i="1" dirty="0" smtClean="0"/>
              <a:t> Transform and Friendly Random Projections</a:t>
            </a:r>
            <a:r>
              <a:rPr lang="en-US" sz="2100" dirty="0" smtClean="0"/>
              <a:t>”, In Proceedings of International Conference on Computer Vision and Image Processing. Advances in Intelligent Systems and Computing,  </a:t>
            </a:r>
            <a:r>
              <a:rPr lang="en-US" sz="2100" dirty="0" err="1" smtClean="0"/>
              <a:t>vol</a:t>
            </a:r>
            <a:r>
              <a:rPr lang="en-US" sz="2100" dirty="0" smtClean="0"/>
              <a:t> 460,  2016,  Springer.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100" dirty="0"/>
              <a:t>H. </a:t>
            </a:r>
            <a:r>
              <a:rPr lang="en-US" sz="2100" dirty="0" err="1"/>
              <a:t>Kaur</a:t>
            </a:r>
            <a:r>
              <a:rPr lang="en-US" sz="2100" dirty="0"/>
              <a:t>, P. </a:t>
            </a:r>
            <a:r>
              <a:rPr lang="en-US" sz="2100" dirty="0" err="1"/>
              <a:t>Khanna</a:t>
            </a:r>
            <a:r>
              <a:rPr lang="en-US" sz="2100" dirty="0" smtClean="0"/>
              <a:t>, “</a:t>
            </a:r>
            <a:r>
              <a:rPr lang="en-US" sz="2100" i="1" dirty="0"/>
              <a:t>Generating Cancelable templates using Non-Invertible Hill Cipher</a:t>
            </a:r>
            <a:r>
              <a:rPr lang="en-US" sz="2100" dirty="0"/>
              <a:t>”, International Conference on Computer Science and Applications (ICCSA'17</a:t>
            </a:r>
            <a:r>
              <a:rPr lang="en-US" sz="2100" dirty="0" smtClean="0"/>
              <a:t>), 2017 (Accepted).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100" dirty="0"/>
              <a:t>H. </a:t>
            </a:r>
            <a:r>
              <a:rPr lang="en-US" sz="2100" dirty="0" err="1"/>
              <a:t>Kaur</a:t>
            </a:r>
            <a:r>
              <a:rPr lang="en-US" sz="2100" dirty="0"/>
              <a:t>, P. </a:t>
            </a:r>
            <a:r>
              <a:rPr lang="en-US" sz="2100" dirty="0" err="1"/>
              <a:t>Khanna</a:t>
            </a:r>
            <a:r>
              <a:rPr lang="en-US" sz="2100" dirty="0"/>
              <a:t>, “</a:t>
            </a:r>
            <a:r>
              <a:rPr lang="en-US" sz="2100" i="1" dirty="0"/>
              <a:t>Polynomial based Cancelable Biometric </a:t>
            </a:r>
            <a:r>
              <a:rPr lang="en-US" sz="2100" i="1" dirty="0" smtClean="0"/>
              <a:t>Features</a:t>
            </a:r>
            <a:r>
              <a:rPr lang="en-US" sz="2100" dirty="0" smtClean="0"/>
              <a:t>”, </a:t>
            </a:r>
            <a:r>
              <a:rPr lang="en-US" sz="2100" dirty="0"/>
              <a:t>Digital Image Computing: Techniques and Applications (DICTA</a:t>
            </a:r>
            <a:r>
              <a:rPr lang="en-US" sz="2100" dirty="0" smtClean="0"/>
              <a:t>), IAPR, 2017 (submitted).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100" dirty="0"/>
              <a:t>H. </a:t>
            </a:r>
            <a:r>
              <a:rPr lang="en-US" sz="2100" dirty="0" err="1"/>
              <a:t>Kaur</a:t>
            </a:r>
            <a:r>
              <a:rPr lang="en-US" sz="2100" dirty="0"/>
              <a:t>, P. </a:t>
            </a:r>
            <a:r>
              <a:rPr lang="en-US" sz="2100" dirty="0" err="1"/>
              <a:t>Khanna</a:t>
            </a:r>
            <a:r>
              <a:rPr lang="en-US" sz="2100" dirty="0"/>
              <a:t>, “</a:t>
            </a:r>
            <a:r>
              <a:rPr lang="en-US" sz="2100" i="1" dirty="0"/>
              <a:t>A Secure Architecture for Remote Multimodal Biometric Authentication using Visual Cryptography</a:t>
            </a:r>
            <a:r>
              <a:rPr lang="en-US" sz="2100" dirty="0"/>
              <a:t>”, Digital Image Computing: Techniques and Applications (DICTA), IAPR, </a:t>
            </a:r>
            <a:r>
              <a:rPr lang="en-US" sz="2100" dirty="0" smtClean="0"/>
              <a:t>2017 (submitted).</a:t>
            </a:r>
            <a:endParaRPr lang="en-US" b="0" dirty="0"/>
          </a:p>
          <a:p>
            <a:pPr marL="342900" lvl="0" indent="-342900">
              <a:buFont typeface="Arial" pitchFamily="34" charset="0"/>
              <a:buChar char="•"/>
            </a:pPr>
            <a:endParaRPr lang="en-US" b="0" dirty="0"/>
          </a:p>
          <a:p>
            <a:pPr marL="342900" indent="-342900" algn="just">
              <a:spcAft>
                <a:spcPts val="800"/>
              </a:spcAft>
              <a:buClr>
                <a:schemeClr val="accent1">
                  <a:lumMod val="50000"/>
                </a:schemeClr>
              </a:buCl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82</a:t>
            </a:fld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2514600"/>
            <a:ext cx="8458200" cy="1222375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75425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05800" cy="5181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Limited number of biometric salting techniques, many of which are susceptible to inverse.</a:t>
            </a:r>
          </a:p>
          <a:p>
            <a:r>
              <a:rPr lang="en-US" sz="2400" dirty="0" smtClean="0"/>
              <a:t>Non-invertible transforms tend to trade-off discriminability.</a:t>
            </a:r>
          </a:p>
          <a:p>
            <a:r>
              <a:rPr lang="en-US" sz="2400" dirty="0" smtClean="0"/>
              <a:t>Performance for most approaches are evaluated only for </a:t>
            </a:r>
            <a:r>
              <a:rPr lang="en-US" sz="2400" i="1" dirty="0" smtClean="0"/>
              <a:t>best-case scenario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i="1" dirty="0" smtClean="0"/>
              <a:t>Best-case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rgbClr val="0070C0"/>
                </a:solidFill>
              </a:rPr>
              <a:t>different</a:t>
            </a:r>
            <a:r>
              <a:rPr lang="en-US" sz="2400" dirty="0" smtClean="0"/>
              <a:t> tokenized data to each user</a:t>
            </a:r>
          </a:p>
          <a:p>
            <a:pPr lvl="1"/>
            <a:r>
              <a:rPr lang="en-US" sz="2400" i="1" dirty="0" smtClean="0"/>
              <a:t>Worst-case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rgbClr val="0070C0"/>
                </a:solidFill>
              </a:rPr>
              <a:t>same</a:t>
            </a:r>
            <a:r>
              <a:rPr lang="en-US" sz="2400" dirty="0" smtClean="0"/>
              <a:t> </a:t>
            </a:r>
            <a:r>
              <a:rPr lang="en-US" sz="2400" dirty="0"/>
              <a:t>tokenized data to each user</a:t>
            </a:r>
          </a:p>
          <a:p>
            <a:r>
              <a:rPr lang="en-US" sz="2400" dirty="0" smtClean="0"/>
              <a:t>Applicability of most transforms is restricted only to particular modalities.</a:t>
            </a:r>
          </a:p>
          <a:p>
            <a:r>
              <a:rPr lang="en-US" sz="2400" dirty="0" smtClean="0"/>
              <a:t>In general, </a:t>
            </a:r>
            <a:r>
              <a:rPr lang="en-US" sz="2400" dirty="0"/>
              <a:t>biometric recognition techniques have to deal with </a:t>
            </a:r>
            <a:r>
              <a:rPr lang="en-US" sz="2400" dirty="0" smtClean="0"/>
              <a:t>the problem </a:t>
            </a:r>
            <a:r>
              <a:rPr lang="en-US" sz="2400" dirty="0"/>
              <a:t>of high storage requirements due to </a:t>
            </a:r>
            <a:r>
              <a:rPr lang="en-US" sz="2400" dirty="0" smtClean="0"/>
              <a:t>large template </a:t>
            </a:r>
            <a:r>
              <a:rPr lang="en-US" sz="2400" dirty="0"/>
              <a:t>sizes</a:t>
            </a:r>
            <a:r>
              <a:rPr lang="en-US" sz="23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14/08/2017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64653"/>
                </a:solidFill>
              </a:rPr>
              <a:t>Biometric template protection</a:t>
            </a:r>
            <a:endParaRPr lang="en-US" dirty="0">
              <a:solidFill>
                <a:srgbClr val="46465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464653"/>
                </a:solidFill>
              </a:rPr>
              <a:pPr/>
              <a:t>9</a:t>
            </a:fld>
            <a:endParaRPr lang="en-US" dirty="0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2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8693</Words>
  <Application>Microsoft Office PowerPoint</Application>
  <PresentationFormat>On-screen Show (4:3)</PresentationFormat>
  <Paragraphs>2484</Paragraphs>
  <Slides>83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5" baseType="lpstr">
      <vt:lpstr>1_Office Theme</vt:lpstr>
      <vt:lpstr>2_Origin</vt:lpstr>
      <vt:lpstr>OPEN SEMINAR   Biometric Template Protection using Cancelable Biometrics and  Visual Cryptography</vt:lpstr>
      <vt:lpstr>Contents</vt:lpstr>
      <vt:lpstr>Biometrics - A Double Edged Sword</vt:lpstr>
      <vt:lpstr>Biometric Template Protection</vt:lpstr>
      <vt:lpstr>Cancelable Biometrics</vt:lpstr>
      <vt:lpstr>Basic Cancelable Authentication System</vt:lpstr>
      <vt:lpstr>Properties of Cancelable Transform</vt:lpstr>
      <vt:lpstr>Major Transformation Schemes</vt:lpstr>
      <vt:lpstr>Research Gap</vt:lpstr>
      <vt:lpstr>Objectives &amp; Contributions</vt:lpstr>
      <vt:lpstr>Performance Metrics</vt:lpstr>
      <vt:lpstr>Databases used for Experimentation</vt:lpstr>
      <vt:lpstr>1. Random Projection based Template Transformation </vt:lpstr>
      <vt:lpstr>Random Projection based Techniques</vt:lpstr>
      <vt:lpstr>Proposed Approach – GRP</vt:lpstr>
      <vt:lpstr>Proposed Approach – FRP</vt:lpstr>
      <vt:lpstr>Non-invertibility</vt:lpstr>
      <vt:lpstr>Matching Performance- (EER%) at 95% significance level</vt:lpstr>
      <vt:lpstr>Matching Performance- (DI) at 95% significance level</vt:lpstr>
      <vt:lpstr>Matching Performance- (RI%) at 95% significance level</vt:lpstr>
      <vt:lpstr>Changeability Performance- (CI) at 95% significance level</vt:lpstr>
      <vt:lpstr>Performance Notes</vt:lpstr>
      <vt:lpstr>Observations</vt:lpstr>
      <vt:lpstr>2. XOR based Template Transformation </vt:lpstr>
      <vt:lpstr>Log-Gabor Filters</vt:lpstr>
      <vt:lpstr>Proposed Approach</vt:lpstr>
      <vt:lpstr>Non-invertibility using Median Filtering</vt:lpstr>
      <vt:lpstr>Matching Performance- (EER%) at 95% significance level</vt:lpstr>
      <vt:lpstr>Matching Performance- (DI) at 95% significance level</vt:lpstr>
      <vt:lpstr>Matching Performance- (RI%) at 95% significance level</vt:lpstr>
      <vt:lpstr>Matching Performance- (CI%) at 95% significance level</vt:lpstr>
      <vt:lpstr>Performance Notes:</vt:lpstr>
      <vt:lpstr>Observations</vt:lpstr>
      <vt:lpstr>3. Random Distance Method</vt:lpstr>
      <vt:lpstr>Proposed Concept</vt:lpstr>
      <vt:lpstr>Proposed Approach</vt:lpstr>
      <vt:lpstr>Non-invertibility using Median Filtering</vt:lpstr>
      <vt:lpstr>Matching Performance- (EER%) at 95% significance level</vt:lpstr>
      <vt:lpstr>Matching Performance- (DI) at 95% significance level</vt:lpstr>
      <vt:lpstr>Matching Performance- (RI%) at 95% significance level</vt:lpstr>
      <vt:lpstr>Matching Performance- (CI%) at 95% significance level</vt:lpstr>
      <vt:lpstr>Performance Notes</vt:lpstr>
      <vt:lpstr>Observations</vt:lpstr>
      <vt:lpstr>4. Random Slope Method</vt:lpstr>
      <vt:lpstr>Proposed Concept</vt:lpstr>
      <vt:lpstr>Proposed Approach-1/2 (RS-V1)</vt:lpstr>
      <vt:lpstr>Proposed Approach- 2/2 (RS-V2)</vt:lpstr>
      <vt:lpstr>Matching Performance- (EER%) at 95% significance level</vt:lpstr>
      <vt:lpstr>Matching Performance- (DI) at 95% significance level</vt:lpstr>
      <vt:lpstr>Matching Performance- (RI%) at 95% significance level</vt:lpstr>
      <vt:lpstr>Matching Performance- (CI%) at 95% significance level</vt:lpstr>
      <vt:lpstr>Performance Notes</vt:lpstr>
      <vt:lpstr>Observations</vt:lpstr>
      <vt:lpstr>5. Polynomial Transformation Method</vt:lpstr>
      <vt:lpstr>Proposed Method</vt:lpstr>
      <vt:lpstr>PolyCodes-22</vt:lpstr>
      <vt:lpstr>Proposed Approach-Illustration</vt:lpstr>
      <vt:lpstr>Notes:</vt:lpstr>
      <vt:lpstr>Matching Performance- (EER%) at 95% significance level</vt:lpstr>
      <vt:lpstr>Matching Performance- (DI) at 95% significance level</vt:lpstr>
      <vt:lpstr>Matching Performance- (RI%) at 95% significance level</vt:lpstr>
      <vt:lpstr>Matching Performance- (CI) at 95% significance level</vt:lpstr>
      <vt:lpstr>Performance Notes</vt:lpstr>
      <vt:lpstr>Comparisons</vt:lpstr>
      <vt:lpstr>Comparisons for Feature Level Transforms</vt:lpstr>
      <vt:lpstr>7. Advance Protection using Secret Sharing</vt:lpstr>
      <vt:lpstr>Biometrics &amp; Privacy: Centralized Database</vt:lpstr>
      <vt:lpstr>Proposed Approach </vt:lpstr>
      <vt:lpstr>Secret Sharing using Multiple Lines</vt:lpstr>
      <vt:lpstr>Remote Authentication Architecture in Multi-server Environments</vt:lpstr>
      <vt:lpstr>Enrollment Process</vt:lpstr>
      <vt:lpstr>General Model of Share Distribution</vt:lpstr>
      <vt:lpstr>Authentication: Stage 1 (Establishing Secure Connection using One-time Captcha Image)</vt:lpstr>
      <vt:lpstr>Authentication: Stage 2 (Transmitting Template via One-time Encryption)</vt:lpstr>
      <vt:lpstr>Authentication: Stage 3 (Recovery and Matching of Reference Transformed Template with Query Transformed Template)</vt:lpstr>
      <vt:lpstr>Security and Privacy</vt:lpstr>
      <vt:lpstr>Conclusions (1/2)</vt:lpstr>
      <vt:lpstr>Conclusions (2/2)</vt:lpstr>
      <vt:lpstr>References (1/2)</vt:lpstr>
      <vt:lpstr>References (2/2)</vt:lpstr>
      <vt:lpstr>Publications: Journals</vt:lpstr>
      <vt:lpstr>Publications: Conferences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SEMINAR   Biometric Template Protection using Cancelable Biometrics and  Visual Cryptography</dc:title>
  <dc:creator>Pritee</dc:creator>
  <cp:lastModifiedBy>Administrator</cp:lastModifiedBy>
  <cp:revision>291</cp:revision>
  <dcterms:created xsi:type="dcterms:W3CDTF">2006-08-16T00:00:00Z</dcterms:created>
  <dcterms:modified xsi:type="dcterms:W3CDTF">2017-08-14T09:29:57Z</dcterms:modified>
</cp:coreProperties>
</file>